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9" r:id="rId4"/>
    <p:sldId id="260" r:id="rId5"/>
    <p:sldId id="261" r:id="rId6"/>
    <p:sldId id="264" r:id="rId7"/>
    <p:sldId id="262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ＭＳ Ｐゴシック" pitchFamily="34" charset="-128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ＭＳ Ｐゴシック" pitchFamily="34" charset="-128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ＭＳ Ｐゴシック" pitchFamily="34" charset="-128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ＭＳ Ｐゴシック" pitchFamily="34" charset="-128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2025"/>
    <a:srgbClr val="BC0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99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38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rgbClr val="7030A0">
                <a:alpha val="28000"/>
              </a:srgbClr>
            </a:gs>
            <a:gs pos="42000">
              <a:srgbClr val="7030A0">
                <a:alpha val="81000"/>
              </a:srgbClr>
            </a:gs>
            <a:gs pos="100000">
              <a:schemeClr val="bg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2C964-2A56-49A0-95EB-E9D76EEEB30C}" type="datetimeFigureOut">
              <a:rPr lang="en-US"/>
              <a:pPr>
                <a:defRPr/>
              </a:pPr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DEC53-9F18-4873-B284-A5C4F1041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A5493-D23E-45A8-9B76-1D62A531E489}" type="datetimeFigureOut">
              <a:rPr lang="en-US"/>
              <a:pPr>
                <a:defRPr/>
              </a:pPr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FE760-6F21-4894-A807-986828AC3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6A984-978B-4FB2-9B2D-41C24DD85C0D}" type="datetimeFigureOut">
              <a:rPr lang="en-US"/>
              <a:pPr>
                <a:defRPr/>
              </a:pPr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70F38-2873-4E1F-9A59-1C7E9FFF3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8C91C-F3A3-4854-AC99-2B80C0244ED1}" type="datetimeFigureOut">
              <a:rPr lang="en-US"/>
              <a:pPr>
                <a:defRPr/>
              </a:pPr>
              <a:t>2/12/20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CB917-4E6F-4BE0-B113-D102ABE354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0578D-0F29-4D16-95C1-58D2AFC0841E}" type="datetimeFigureOut">
              <a:rPr lang="en-US"/>
              <a:pPr>
                <a:defRPr/>
              </a:pPr>
              <a:t>2/12/20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B383A-8398-4F8A-A87A-69737A91B3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D2145-C18F-4B37-9595-5ABF3E3B127D}" type="datetimeFigureOut">
              <a:rPr lang="en-US"/>
              <a:pPr>
                <a:defRPr/>
              </a:pPr>
              <a:t>2/12/20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F6611-505D-4DB6-B360-239297E2DF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1EC9F-4722-48A4-8B15-BCC4CAA1768F}" type="datetimeFigureOut">
              <a:rPr lang="en-US"/>
              <a:pPr>
                <a:defRPr/>
              </a:pPr>
              <a:t>2/12/20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1A575-F718-469D-ADB5-0093CD517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3CE1A-08F5-4671-BD36-6D1F17D1C553}" type="datetimeFigureOut">
              <a:rPr lang="en-US"/>
              <a:pPr>
                <a:defRPr/>
              </a:pPr>
              <a:t>2/12/20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E0766-D770-4A61-9590-C6E39BB5BD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6B0F4-F501-4985-A641-77298E095D82}" type="datetimeFigureOut">
              <a:rPr lang="en-US"/>
              <a:pPr>
                <a:defRPr/>
              </a:pPr>
              <a:t>2/12/20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0ED7F-2D6E-4AF6-AF3A-6ECD8122C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CFD17-C3FA-4878-848A-B37204FAD407}" type="datetimeFigureOut">
              <a:rPr lang="en-US"/>
              <a:pPr>
                <a:defRPr/>
              </a:pPr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31B2B-FA46-44D5-ABEA-1BBCDC8BB1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48000">
              <a:srgbClr val="7030A0">
                <a:alpha val="44000"/>
              </a:srgbClr>
            </a:gs>
            <a:gs pos="100000">
              <a:schemeClr val="bg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95263" y="130175"/>
            <a:ext cx="7699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Modify, share and post!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EdvantageInteractive.com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6346900-537C-4698-99B7-8E2B6200FE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1516063"/>
            <a:ext cx="9144000" cy="3175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0" y="1385888"/>
            <a:ext cx="9144000" cy="3175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V="1">
            <a:off x="-90488" y="6356350"/>
            <a:ext cx="9144001" cy="3175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563563" y="1846263"/>
            <a:ext cx="4856162" cy="39703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    </a:t>
            </a:r>
          </a:p>
        </p:txBody>
      </p:sp>
      <p:pic>
        <p:nvPicPr>
          <p:cNvPr id="1034" name="Picture 10" descr="BCChem12_2012.jpg"/>
          <p:cNvPicPr>
            <a:picLocks noChangeAspect="1"/>
          </p:cNvPicPr>
          <p:nvPr userDrawn="1"/>
        </p:nvPicPr>
        <p:blipFill>
          <a:blip r:embed="rId12"/>
          <a:srcRect/>
          <a:stretch>
            <a:fillRect/>
          </a:stretch>
        </p:blipFill>
        <p:spPr bwMode="auto">
          <a:xfrm>
            <a:off x="8078788" y="0"/>
            <a:ext cx="1065212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 bwMode="auto">
          <a:xfrm>
            <a:off x="8075613" y="91241"/>
            <a:ext cx="1068387" cy="1385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ln>
            <a:solidFill>
              <a:srgbClr val="FFFF00"/>
            </a:solidFill>
          </a:ln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48000">
              <a:srgbClr val="7030A0">
                <a:alpha val="56000"/>
              </a:srgbClr>
            </a:gs>
            <a:gs pos="100000">
              <a:schemeClr val="bg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ChangeArrowheads="1"/>
          </p:cNvSpPr>
          <p:nvPr/>
        </p:nvSpPr>
        <p:spPr bwMode="auto">
          <a:xfrm>
            <a:off x="1060450" y="333375"/>
            <a:ext cx="62293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chemeClr val="tx2"/>
                </a:solidFill>
              </a:rPr>
              <a:t>2.2	Le </a:t>
            </a:r>
            <a:r>
              <a:rPr lang="en-US" sz="3600" b="1" dirty="0" err="1">
                <a:solidFill>
                  <a:schemeClr val="tx2"/>
                </a:solidFill>
              </a:rPr>
              <a:t>Chatelier’s</a:t>
            </a:r>
            <a:r>
              <a:rPr lang="en-US" sz="3600" b="1" dirty="0">
                <a:solidFill>
                  <a:schemeClr val="tx2"/>
                </a:solidFill>
              </a:rPr>
              <a:t> Principle</a:t>
            </a:r>
            <a:endParaRPr lang="en-CA" sz="3600" b="1" dirty="0">
              <a:solidFill>
                <a:schemeClr val="tx2"/>
              </a:solidFill>
            </a:endParaRPr>
          </a:p>
        </p:txBody>
      </p:sp>
      <p:sp>
        <p:nvSpPr>
          <p:cNvPr id="12290" name="Text Box 8"/>
          <p:cNvSpPr txBox="1">
            <a:spLocks noChangeArrowheads="1"/>
          </p:cNvSpPr>
          <p:nvPr/>
        </p:nvSpPr>
        <p:spPr bwMode="auto">
          <a:xfrm>
            <a:off x="611188" y="1798638"/>
            <a:ext cx="7848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1938" algn="ctr" defTabSz="536575">
              <a:spcBef>
                <a:spcPct val="50000"/>
              </a:spcBef>
            </a:pPr>
            <a:r>
              <a:rPr lang="en-CA" sz="2800">
                <a:latin typeface="Arial" charset="0"/>
              </a:rPr>
              <a:t>Le Chatelier’s Principle</a:t>
            </a:r>
          </a:p>
        </p:txBody>
      </p:sp>
      <p:grpSp>
        <p:nvGrpSpPr>
          <p:cNvPr id="12291" name="Group 9"/>
          <p:cNvGrpSpPr>
            <a:grpSpLocks/>
          </p:cNvGrpSpPr>
          <p:nvPr/>
        </p:nvGrpSpPr>
        <p:grpSpPr bwMode="auto">
          <a:xfrm>
            <a:off x="2627313" y="3468688"/>
            <a:ext cx="3635375" cy="2517775"/>
            <a:chOff x="2245" y="2432"/>
            <a:chExt cx="2290" cy="1586"/>
          </a:xfrm>
        </p:grpSpPr>
        <p:pic>
          <p:nvPicPr>
            <p:cNvPr id="12293" name="Picture 10" descr="MC900441802[1]"/>
            <p:cNvPicPr>
              <a:picLocks noChangeAspect="1" noChangeArrowheads="1"/>
            </p:cNvPicPr>
            <p:nvPr/>
          </p:nvPicPr>
          <p:blipFill>
            <a:blip r:embed="rId2"/>
            <a:srcRect b="42659"/>
            <a:stretch>
              <a:fillRect/>
            </a:stretch>
          </p:blipFill>
          <p:spPr bwMode="auto">
            <a:xfrm>
              <a:off x="2245" y="2432"/>
              <a:ext cx="2290" cy="15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4" name="Text Box 11"/>
            <p:cNvSpPr txBox="1">
              <a:spLocks noChangeAspect="1" noChangeArrowheads="1"/>
            </p:cNvSpPr>
            <p:nvPr/>
          </p:nvSpPr>
          <p:spPr bwMode="auto">
            <a:xfrm>
              <a:off x="2922" y="3009"/>
              <a:ext cx="1074" cy="1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200"/>
                </a:spcAft>
              </a:pPr>
              <a:r>
                <a:rPr lang="en-CA" sz="1700" b="1">
                  <a:solidFill>
                    <a:srgbClr val="FF0000"/>
                  </a:solidFill>
                </a:rPr>
                <a:t>CHEM 12</a:t>
              </a:r>
            </a:p>
            <a:p>
              <a:pPr algn="ctr"/>
              <a:r>
                <a:rPr lang="en-CA" sz="1700" b="1">
                  <a:solidFill>
                    <a:srgbClr val="0000FF"/>
                  </a:solidFill>
                  <a:latin typeface="Lucida Handwriting" pitchFamily="66" charset="0"/>
                </a:rPr>
                <a:t>Shifts Happen</a:t>
              </a:r>
              <a:endParaRPr lang="en-CA" sz="1700">
                <a:latin typeface="Arial" charset="0"/>
              </a:endParaRPr>
            </a:p>
          </p:txBody>
        </p:sp>
      </p:grp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114425" y="2625725"/>
            <a:ext cx="69135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261938">
              <a:spcBef>
                <a:spcPct val="50000"/>
              </a:spcBef>
            </a:pPr>
            <a:r>
              <a:rPr lang="en-CA" sz="2200"/>
              <a:t>An equilibrium system subjected to a stress will shift to partially alleviate the stress and restore equilibrium.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>
                <a:alpha val="28000"/>
              </a:srgbClr>
            </a:gs>
            <a:gs pos="30000">
              <a:srgbClr val="7030A0">
                <a:alpha val="81000"/>
              </a:srgbClr>
            </a:gs>
            <a:gs pos="100000">
              <a:schemeClr val="bg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ChangeArrowheads="1"/>
          </p:cNvSpPr>
          <p:nvPr/>
        </p:nvSpPr>
        <p:spPr bwMode="auto">
          <a:xfrm>
            <a:off x="1060450" y="333375"/>
            <a:ext cx="62293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chemeClr val="tx2"/>
                </a:solidFill>
              </a:rPr>
              <a:t>2.2	Le </a:t>
            </a:r>
            <a:r>
              <a:rPr lang="en-US" sz="3600" b="1" dirty="0" err="1">
                <a:solidFill>
                  <a:schemeClr val="tx2"/>
                </a:solidFill>
              </a:rPr>
              <a:t>Chatelier’s</a:t>
            </a:r>
            <a:r>
              <a:rPr lang="en-US" sz="3600" b="1" dirty="0">
                <a:solidFill>
                  <a:schemeClr val="tx2"/>
                </a:solidFill>
              </a:rPr>
              <a:t> Principle</a:t>
            </a:r>
            <a:endParaRPr lang="en-CA" sz="3600" b="1" dirty="0">
              <a:solidFill>
                <a:schemeClr val="tx2"/>
              </a:solidFill>
            </a:endParaRPr>
          </a:p>
        </p:txBody>
      </p:sp>
      <p:sp>
        <p:nvSpPr>
          <p:cNvPr id="13314" name="Text Box 8"/>
          <p:cNvSpPr txBox="1">
            <a:spLocks noChangeArrowheads="1"/>
          </p:cNvSpPr>
          <p:nvPr/>
        </p:nvSpPr>
        <p:spPr bwMode="auto">
          <a:xfrm>
            <a:off x="539750" y="1908175"/>
            <a:ext cx="7848600" cy="410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12800" indent="-550863" defTabSz="536575">
              <a:spcBef>
                <a:spcPct val="50000"/>
              </a:spcBef>
              <a:buFontTx/>
              <a:buChar char="•"/>
            </a:pPr>
            <a:r>
              <a:rPr lang="en-CA" sz="2100">
                <a:latin typeface="Arial" charset="0"/>
              </a:rPr>
              <a:t>How Equilibria Respond to Having Some Reactant or Product Added</a:t>
            </a:r>
          </a:p>
          <a:p>
            <a:pPr marL="812800" indent="-550863" defTabSz="536575">
              <a:spcBef>
                <a:spcPct val="50000"/>
              </a:spcBef>
              <a:buFontTx/>
              <a:buChar char="•"/>
            </a:pPr>
            <a:r>
              <a:rPr lang="en-CA" sz="2100">
                <a:latin typeface="Arial" charset="0"/>
              </a:rPr>
              <a:t>How Equilibria Respond to Having Some Reactant or Product Removed</a:t>
            </a:r>
            <a:endParaRPr lang="en-US" sz="2100">
              <a:latin typeface="Arial" charset="0"/>
            </a:endParaRPr>
          </a:p>
          <a:p>
            <a:pPr marL="812800" indent="-550863" defTabSz="536575">
              <a:spcBef>
                <a:spcPct val="50000"/>
              </a:spcBef>
              <a:buFontTx/>
              <a:buChar char="•"/>
            </a:pPr>
            <a:r>
              <a:rPr lang="en-US" sz="2100">
                <a:latin typeface="Arial" charset="0"/>
              </a:rPr>
              <a:t>The Shift Mechanism – How </a:t>
            </a:r>
            <a:r>
              <a:rPr lang="en-CA" sz="2100">
                <a:latin typeface="Arial" charset="0"/>
              </a:rPr>
              <a:t>Adding or Removing Some Reactant Affects the Forward Reaction Rate</a:t>
            </a:r>
          </a:p>
          <a:p>
            <a:pPr marL="812800" indent="-550863" defTabSz="536575">
              <a:spcBef>
                <a:spcPct val="50000"/>
              </a:spcBef>
              <a:buFontTx/>
              <a:buChar char="•"/>
            </a:pPr>
            <a:r>
              <a:rPr lang="en-US" sz="2100">
                <a:latin typeface="Arial" charset="0"/>
              </a:rPr>
              <a:t>The Shift Mechanism – How </a:t>
            </a:r>
            <a:r>
              <a:rPr lang="en-CA" sz="2100">
                <a:latin typeface="Arial" charset="0"/>
              </a:rPr>
              <a:t>Adding or Removing Some Product Affects the Reverse Reaction Rate</a:t>
            </a:r>
          </a:p>
          <a:p>
            <a:pPr marL="812800" indent="-550863" defTabSz="536575">
              <a:spcBef>
                <a:spcPct val="50000"/>
              </a:spcBef>
              <a:buFontTx/>
              <a:buChar char="•"/>
            </a:pPr>
            <a:r>
              <a:rPr lang="en-CA" sz="2100">
                <a:latin typeface="Arial" charset="0"/>
              </a:rPr>
              <a:t>Changing Surface Area and Adding Catalysts</a:t>
            </a:r>
          </a:p>
          <a:p>
            <a:pPr marL="812800" indent="-550863" defTabSz="536575">
              <a:spcBef>
                <a:spcPct val="50000"/>
              </a:spcBef>
              <a:buFontTx/>
              <a:buChar char="•"/>
            </a:pPr>
            <a:r>
              <a:rPr lang="en-CA" sz="2100">
                <a:latin typeface="Arial" charset="0"/>
              </a:rPr>
              <a:t>The Equilibrium Position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ChangeArrowheads="1"/>
          </p:cNvSpPr>
          <p:nvPr/>
        </p:nvSpPr>
        <p:spPr bwMode="auto">
          <a:xfrm>
            <a:off x="1060450" y="333375"/>
            <a:ext cx="62293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chemeClr val="tx2"/>
                </a:solidFill>
              </a:rPr>
              <a:t>2.2	Le </a:t>
            </a:r>
            <a:r>
              <a:rPr lang="en-US" sz="3600" b="1" dirty="0" err="1">
                <a:solidFill>
                  <a:schemeClr val="tx2"/>
                </a:solidFill>
              </a:rPr>
              <a:t>Chatelier’s</a:t>
            </a:r>
            <a:r>
              <a:rPr lang="en-US" sz="3600" b="1" dirty="0">
                <a:solidFill>
                  <a:schemeClr val="tx2"/>
                </a:solidFill>
              </a:rPr>
              <a:t> Principle</a:t>
            </a:r>
            <a:endParaRPr lang="en-CA" sz="3600" b="1" dirty="0">
              <a:solidFill>
                <a:schemeClr val="tx2"/>
              </a:solidFill>
            </a:endParaRPr>
          </a:p>
        </p:txBody>
      </p:sp>
      <p:sp>
        <p:nvSpPr>
          <p:cNvPr id="14340" name="Text Box 9"/>
          <p:cNvSpPr txBox="1">
            <a:spLocks noChangeArrowheads="1"/>
          </p:cNvSpPr>
          <p:nvPr/>
        </p:nvSpPr>
        <p:spPr bwMode="auto">
          <a:xfrm>
            <a:off x="1060450" y="1798638"/>
            <a:ext cx="75612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1938" defTabSz="536575">
              <a:spcBef>
                <a:spcPct val="50000"/>
              </a:spcBef>
            </a:pPr>
            <a:r>
              <a:rPr lang="en-CA" sz="2800">
                <a:latin typeface="Arial" charset="0"/>
              </a:rPr>
              <a:t>How Equilibria Respond to Having Some Reactant or Product Added</a:t>
            </a:r>
          </a:p>
        </p:txBody>
      </p:sp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1347788" y="3022600"/>
            <a:ext cx="6913562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/>
              <a:t>When a quantity of reactant or product is added to an equilibrium system, it will shift to remove </a:t>
            </a:r>
            <a:r>
              <a:rPr lang="en-CA" sz="2200" i="1"/>
              <a:t>some</a:t>
            </a:r>
            <a:r>
              <a:rPr lang="en-CA" sz="2200"/>
              <a:t> of the added chemical.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ChangeArrowheads="1"/>
          </p:cNvSpPr>
          <p:nvPr/>
        </p:nvSpPr>
        <p:spPr bwMode="auto">
          <a:xfrm>
            <a:off x="1060450" y="333375"/>
            <a:ext cx="62293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chemeClr val="tx2"/>
                </a:solidFill>
              </a:rPr>
              <a:t>2.2	Le </a:t>
            </a:r>
            <a:r>
              <a:rPr lang="en-US" sz="3600" b="1" dirty="0" err="1">
                <a:solidFill>
                  <a:schemeClr val="tx2"/>
                </a:solidFill>
              </a:rPr>
              <a:t>Chatelier’s</a:t>
            </a:r>
            <a:r>
              <a:rPr lang="en-US" sz="3600" b="1" dirty="0">
                <a:solidFill>
                  <a:schemeClr val="tx2"/>
                </a:solidFill>
              </a:rPr>
              <a:t> Principle</a:t>
            </a:r>
            <a:endParaRPr lang="en-CA" sz="3600" b="1" dirty="0">
              <a:solidFill>
                <a:schemeClr val="tx2"/>
              </a:solidFill>
            </a:endParaRPr>
          </a:p>
        </p:txBody>
      </p:sp>
      <p:sp>
        <p:nvSpPr>
          <p:cNvPr id="15364" name="Text Box 9"/>
          <p:cNvSpPr txBox="1">
            <a:spLocks noChangeArrowheads="1"/>
          </p:cNvSpPr>
          <p:nvPr/>
        </p:nvSpPr>
        <p:spPr bwMode="auto">
          <a:xfrm>
            <a:off x="971550" y="1798638"/>
            <a:ext cx="75612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1938" defTabSz="536575">
              <a:spcBef>
                <a:spcPct val="50000"/>
              </a:spcBef>
            </a:pPr>
            <a:r>
              <a:rPr lang="en-CA" sz="2800">
                <a:latin typeface="Arial" charset="0"/>
              </a:rPr>
              <a:t>How Equilibria Respond to Having Some Reactant or Product Removed</a:t>
            </a:r>
          </a:p>
        </p:txBody>
      </p:sp>
      <p:sp>
        <p:nvSpPr>
          <p:cNvPr id="15365" name="Text Box 10"/>
          <p:cNvSpPr txBox="1">
            <a:spLocks noChangeArrowheads="1"/>
          </p:cNvSpPr>
          <p:nvPr/>
        </p:nvSpPr>
        <p:spPr bwMode="auto">
          <a:xfrm>
            <a:off x="1258888" y="3022600"/>
            <a:ext cx="6913562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/>
              <a:t>When a quantity of reactant or product is removed to an equilibrium system, it will shift to replace </a:t>
            </a:r>
            <a:r>
              <a:rPr lang="en-CA" sz="2200" i="1"/>
              <a:t>some</a:t>
            </a:r>
            <a:r>
              <a:rPr lang="en-CA" sz="2200"/>
              <a:t> of the removed chemical.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060450" y="333375"/>
            <a:ext cx="62293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chemeClr val="tx2"/>
                </a:solidFill>
              </a:rPr>
              <a:t>2.2	Le </a:t>
            </a:r>
            <a:r>
              <a:rPr lang="en-US" sz="3600" b="1" dirty="0" err="1">
                <a:solidFill>
                  <a:schemeClr val="tx2"/>
                </a:solidFill>
              </a:rPr>
              <a:t>Chatelier’s</a:t>
            </a:r>
            <a:r>
              <a:rPr lang="en-US" sz="3600" b="1" dirty="0">
                <a:solidFill>
                  <a:schemeClr val="tx2"/>
                </a:solidFill>
              </a:rPr>
              <a:t> Principle</a:t>
            </a:r>
            <a:endParaRPr lang="en-CA" sz="3600" b="1" dirty="0">
              <a:solidFill>
                <a:schemeClr val="tx2"/>
              </a:solidFill>
            </a:endParaRPr>
          </a:p>
        </p:txBody>
      </p:sp>
      <p:sp>
        <p:nvSpPr>
          <p:cNvPr id="16387" name="Text Box 8"/>
          <p:cNvSpPr txBox="1">
            <a:spLocks noChangeArrowheads="1"/>
          </p:cNvSpPr>
          <p:nvPr/>
        </p:nvSpPr>
        <p:spPr bwMode="auto">
          <a:xfrm>
            <a:off x="611188" y="1798638"/>
            <a:ext cx="82089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536575">
              <a:spcBef>
                <a:spcPct val="50000"/>
              </a:spcBef>
            </a:pPr>
            <a:r>
              <a:rPr lang="en-US" sz="2800">
                <a:latin typeface="Arial" charset="0"/>
              </a:rPr>
              <a:t>The Shift Mechanism – How </a:t>
            </a:r>
            <a:r>
              <a:rPr lang="en-CA" sz="2800">
                <a:latin typeface="Arial" charset="0"/>
              </a:rPr>
              <a:t>Adding or Removing Some Reactant Affects the Forward Reaction Rate</a:t>
            </a:r>
          </a:p>
        </p:txBody>
      </p:sp>
      <p:grpSp>
        <p:nvGrpSpPr>
          <p:cNvPr id="16393" name="Group 9"/>
          <p:cNvGrpSpPr>
            <a:grpSpLocks/>
          </p:cNvGrpSpPr>
          <p:nvPr/>
        </p:nvGrpSpPr>
        <p:grpSpPr bwMode="auto">
          <a:xfrm>
            <a:off x="1079500" y="3022600"/>
            <a:ext cx="8064500" cy="2136775"/>
            <a:chOff x="567" y="1904"/>
            <a:chExt cx="5080" cy="1346"/>
          </a:xfrm>
        </p:grpSpPr>
        <p:sp>
          <p:nvSpPr>
            <p:cNvPr id="16388" name="Text Box 9"/>
            <p:cNvSpPr txBox="1">
              <a:spLocks noChangeArrowheads="1"/>
            </p:cNvSpPr>
            <p:nvPr/>
          </p:nvSpPr>
          <p:spPr bwMode="auto">
            <a:xfrm>
              <a:off x="567" y="1904"/>
              <a:ext cx="4763" cy="6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CA" sz="2200"/>
                <a:t>To an equilibrium system, a </a:t>
              </a:r>
              <a:r>
                <a:rPr lang="en-CA" sz="2200" b="1"/>
                <a:t>stress</a:t>
              </a:r>
              <a:r>
                <a:rPr lang="en-CA" sz="2200"/>
                <a:t> is any action that has a different effect on the forward reaction rate than it does on the reverse reaction rate thus disrupting the equilibrium. </a:t>
              </a:r>
            </a:p>
          </p:txBody>
        </p:sp>
        <p:grpSp>
          <p:nvGrpSpPr>
            <p:cNvPr id="16392" name="Group 8"/>
            <p:cNvGrpSpPr>
              <a:grpSpLocks/>
            </p:cNvGrpSpPr>
            <p:nvPr/>
          </p:nvGrpSpPr>
          <p:grpSpPr bwMode="auto">
            <a:xfrm>
              <a:off x="567" y="2641"/>
              <a:ext cx="5080" cy="609"/>
              <a:chOff x="567" y="2732"/>
              <a:chExt cx="5080" cy="609"/>
            </a:xfrm>
          </p:grpSpPr>
          <p:sp>
            <p:nvSpPr>
              <p:cNvPr id="16389" name="Text Box 11"/>
              <p:cNvSpPr txBox="1">
                <a:spLocks noChangeArrowheads="1"/>
              </p:cNvSpPr>
              <p:nvPr/>
            </p:nvSpPr>
            <p:spPr bwMode="auto">
              <a:xfrm>
                <a:off x="567" y="3072"/>
                <a:ext cx="5080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CA" sz="2200"/>
                  <a:t>Removing some reactant decreases the forward reaction rate.</a:t>
                </a:r>
              </a:p>
            </p:txBody>
          </p:sp>
          <p:sp>
            <p:nvSpPr>
              <p:cNvPr id="16390" name="Text Box 12"/>
              <p:cNvSpPr txBox="1">
                <a:spLocks noChangeArrowheads="1"/>
              </p:cNvSpPr>
              <p:nvPr/>
            </p:nvSpPr>
            <p:spPr bwMode="auto">
              <a:xfrm>
                <a:off x="567" y="2732"/>
                <a:ext cx="5080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CA" sz="2200"/>
                  <a:t>Adding some reactant increases the forward reaction rate.</a:t>
                </a:r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1060450" y="333375"/>
            <a:ext cx="62293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chemeClr val="tx2"/>
                </a:solidFill>
              </a:rPr>
              <a:t>2.2	Le </a:t>
            </a:r>
            <a:r>
              <a:rPr lang="en-US" sz="3600" b="1" dirty="0" err="1">
                <a:solidFill>
                  <a:schemeClr val="tx2"/>
                </a:solidFill>
              </a:rPr>
              <a:t>Chatelier’s</a:t>
            </a:r>
            <a:r>
              <a:rPr lang="en-US" sz="3600" b="1" dirty="0">
                <a:solidFill>
                  <a:schemeClr val="tx2"/>
                </a:solidFill>
              </a:rPr>
              <a:t> Principle</a:t>
            </a:r>
            <a:endParaRPr lang="en-CA" sz="3600" b="1" dirty="0">
              <a:solidFill>
                <a:schemeClr val="tx2"/>
              </a:solidFill>
            </a:endParaRPr>
          </a:p>
        </p:txBody>
      </p:sp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611188" y="1798638"/>
            <a:ext cx="82089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536575">
              <a:spcBef>
                <a:spcPct val="50000"/>
              </a:spcBef>
            </a:pPr>
            <a:r>
              <a:rPr lang="en-US" sz="2800">
                <a:latin typeface="Arial" charset="0"/>
              </a:rPr>
              <a:t>The Shift Mechanism – How </a:t>
            </a:r>
            <a:r>
              <a:rPr lang="en-CA" sz="2800">
                <a:latin typeface="Arial" charset="0"/>
              </a:rPr>
              <a:t>Adding or Removing Some Reactant Affects the Forward Reaction Rate</a:t>
            </a:r>
          </a:p>
        </p:txBody>
      </p:sp>
      <p:sp>
        <p:nvSpPr>
          <p:cNvPr id="17412" name="Text Box 11"/>
          <p:cNvSpPr txBox="1">
            <a:spLocks noChangeArrowheads="1"/>
          </p:cNvSpPr>
          <p:nvPr/>
        </p:nvSpPr>
        <p:spPr bwMode="auto">
          <a:xfrm>
            <a:off x="1336675" y="3022600"/>
            <a:ext cx="68341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/>
              <a:t>Arrow Diagrams show how the forward and reverse rates are affected by a stress.  What was the stress here?</a:t>
            </a:r>
          </a:p>
        </p:txBody>
      </p:sp>
      <p:pic>
        <p:nvPicPr>
          <p:cNvPr id="17413" name="Picture 12" descr="File223b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1336675" y="3957638"/>
            <a:ext cx="46355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ChangeArrowheads="1"/>
          </p:cNvSpPr>
          <p:nvPr/>
        </p:nvSpPr>
        <p:spPr bwMode="auto">
          <a:xfrm>
            <a:off x="1060450" y="333375"/>
            <a:ext cx="62293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chemeClr val="tx2"/>
                </a:solidFill>
              </a:rPr>
              <a:t>2.2	Le </a:t>
            </a:r>
            <a:r>
              <a:rPr lang="en-US" sz="3600" b="1" dirty="0" err="1">
                <a:solidFill>
                  <a:schemeClr val="tx2"/>
                </a:solidFill>
              </a:rPr>
              <a:t>Chatelier’s</a:t>
            </a:r>
            <a:r>
              <a:rPr lang="en-US" sz="3600" b="1" dirty="0">
                <a:solidFill>
                  <a:schemeClr val="tx2"/>
                </a:solidFill>
              </a:rPr>
              <a:t> Principle</a:t>
            </a:r>
            <a:endParaRPr lang="en-CA" sz="3600" b="1" dirty="0">
              <a:solidFill>
                <a:schemeClr val="tx2"/>
              </a:solidFill>
            </a:endParaRPr>
          </a:p>
        </p:txBody>
      </p:sp>
      <p:sp>
        <p:nvSpPr>
          <p:cNvPr id="18434" name="Text Box 13"/>
          <p:cNvSpPr txBox="1">
            <a:spLocks noChangeArrowheads="1"/>
          </p:cNvSpPr>
          <p:nvPr/>
        </p:nvSpPr>
        <p:spPr bwMode="auto">
          <a:xfrm>
            <a:off x="611188" y="1798638"/>
            <a:ext cx="82089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536575">
              <a:spcBef>
                <a:spcPct val="50000"/>
              </a:spcBef>
            </a:pPr>
            <a:r>
              <a:rPr lang="en-US" sz="2800">
                <a:latin typeface="Arial" charset="0"/>
              </a:rPr>
              <a:t>The Shift Mechanism – How </a:t>
            </a:r>
            <a:r>
              <a:rPr lang="en-CA" sz="2800">
                <a:latin typeface="Arial" charset="0"/>
              </a:rPr>
              <a:t>Adding or Removing Some Product Affects the Reverse Reaction Rate</a:t>
            </a:r>
          </a:p>
        </p:txBody>
      </p:sp>
      <p:grpSp>
        <p:nvGrpSpPr>
          <p:cNvPr id="18435" name="Group 14"/>
          <p:cNvGrpSpPr>
            <a:grpSpLocks/>
          </p:cNvGrpSpPr>
          <p:nvPr/>
        </p:nvGrpSpPr>
        <p:grpSpPr bwMode="auto">
          <a:xfrm>
            <a:off x="1249363" y="3022600"/>
            <a:ext cx="7283450" cy="1003300"/>
            <a:chOff x="431" y="1933"/>
            <a:chExt cx="5035" cy="632"/>
          </a:xfrm>
        </p:grpSpPr>
        <p:sp>
          <p:nvSpPr>
            <p:cNvPr id="18437" name="Text Box 15"/>
            <p:cNvSpPr txBox="1">
              <a:spLocks noChangeArrowheads="1"/>
            </p:cNvSpPr>
            <p:nvPr/>
          </p:nvSpPr>
          <p:spPr bwMode="auto">
            <a:xfrm>
              <a:off x="431" y="2296"/>
              <a:ext cx="4899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CA" sz="2200"/>
                <a:t>Removing some product decreases the reverse reaction rate.</a:t>
              </a:r>
            </a:p>
          </p:txBody>
        </p:sp>
        <p:sp>
          <p:nvSpPr>
            <p:cNvPr id="18438" name="Text Box 16"/>
            <p:cNvSpPr txBox="1">
              <a:spLocks noChangeArrowheads="1"/>
            </p:cNvSpPr>
            <p:nvPr/>
          </p:nvSpPr>
          <p:spPr bwMode="auto">
            <a:xfrm>
              <a:off x="431" y="1933"/>
              <a:ext cx="5035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CA" sz="2200"/>
                <a:t>Adding some product increases the reverse reaction rate.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ChangeArrowheads="1"/>
          </p:cNvSpPr>
          <p:nvPr/>
        </p:nvSpPr>
        <p:spPr bwMode="auto">
          <a:xfrm>
            <a:off x="1060450" y="333375"/>
            <a:ext cx="62293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chemeClr val="tx2"/>
                </a:solidFill>
              </a:rPr>
              <a:t>2.2	Le </a:t>
            </a:r>
            <a:r>
              <a:rPr lang="en-US" sz="3600" b="1" dirty="0" err="1">
                <a:solidFill>
                  <a:schemeClr val="tx2"/>
                </a:solidFill>
              </a:rPr>
              <a:t>Chatelier’s</a:t>
            </a:r>
            <a:r>
              <a:rPr lang="en-US" sz="3600" b="1" dirty="0">
                <a:solidFill>
                  <a:schemeClr val="tx2"/>
                </a:solidFill>
              </a:rPr>
              <a:t> Principle</a:t>
            </a:r>
            <a:endParaRPr lang="en-CA" sz="3600" b="1" dirty="0">
              <a:solidFill>
                <a:schemeClr val="tx2"/>
              </a:solidFill>
            </a:endParaRPr>
          </a:p>
        </p:txBody>
      </p:sp>
      <p:sp>
        <p:nvSpPr>
          <p:cNvPr id="19458" name="Text Box 9"/>
          <p:cNvSpPr txBox="1">
            <a:spLocks noChangeArrowheads="1"/>
          </p:cNvSpPr>
          <p:nvPr/>
        </p:nvSpPr>
        <p:spPr bwMode="auto">
          <a:xfrm>
            <a:off x="611188" y="1798638"/>
            <a:ext cx="7921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1938" defTabSz="536575">
              <a:spcBef>
                <a:spcPct val="50000"/>
              </a:spcBef>
            </a:pPr>
            <a:r>
              <a:rPr lang="en-CA" sz="2800">
                <a:latin typeface="Arial" charset="0"/>
              </a:rPr>
              <a:t>Changing Surface Area and Adding Catalysts</a:t>
            </a:r>
          </a:p>
        </p:txBody>
      </p:sp>
      <p:sp>
        <p:nvSpPr>
          <p:cNvPr id="19461" name="Text Box 10"/>
          <p:cNvSpPr txBox="1">
            <a:spLocks noChangeArrowheads="1"/>
          </p:cNvSpPr>
          <p:nvPr/>
        </p:nvSpPr>
        <p:spPr bwMode="auto">
          <a:xfrm>
            <a:off x="900113" y="2625725"/>
            <a:ext cx="7993062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/>
              <a:t>In heterogeneous reactions, an increase in surface area increases the forward and reverse rates equally and therefore the equilibrium system doesn’t shift. </a:t>
            </a:r>
          </a:p>
        </p:txBody>
      </p:sp>
      <p:sp>
        <p:nvSpPr>
          <p:cNvPr id="19462" name="Text Box 11"/>
          <p:cNvSpPr txBox="1">
            <a:spLocks noChangeArrowheads="1"/>
          </p:cNvSpPr>
          <p:nvPr/>
        </p:nvSpPr>
        <p:spPr bwMode="auto">
          <a:xfrm>
            <a:off x="900113" y="3814763"/>
            <a:ext cx="79930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/>
              <a:t>Likewise, adding a catalyst increases the forward and reverse rates equally and therefore the equilibrium system doesn’t shift.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ChangeArrowheads="1"/>
          </p:cNvSpPr>
          <p:nvPr/>
        </p:nvSpPr>
        <p:spPr bwMode="auto">
          <a:xfrm>
            <a:off x="1060450" y="333375"/>
            <a:ext cx="622935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chemeClr val="tx2"/>
                </a:solidFill>
              </a:rPr>
              <a:t>2.2	Le </a:t>
            </a:r>
            <a:r>
              <a:rPr lang="en-US" sz="3600" b="1" dirty="0" err="1">
                <a:solidFill>
                  <a:schemeClr val="tx2"/>
                </a:solidFill>
              </a:rPr>
              <a:t>Chatelier’s</a:t>
            </a:r>
            <a:r>
              <a:rPr lang="en-US" sz="3600" b="1" dirty="0">
                <a:solidFill>
                  <a:schemeClr val="tx2"/>
                </a:solidFill>
              </a:rPr>
              <a:t> Principle</a:t>
            </a:r>
            <a:endParaRPr lang="en-CA" sz="3600" b="1" dirty="0">
              <a:solidFill>
                <a:schemeClr val="tx2"/>
              </a:solidFill>
            </a:endParaRPr>
          </a:p>
        </p:txBody>
      </p:sp>
      <p:sp>
        <p:nvSpPr>
          <p:cNvPr id="20482" name="Text Box 8"/>
          <p:cNvSpPr txBox="1">
            <a:spLocks noChangeArrowheads="1"/>
          </p:cNvSpPr>
          <p:nvPr/>
        </p:nvSpPr>
        <p:spPr bwMode="auto">
          <a:xfrm>
            <a:off x="611188" y="1798638"/>
            <a:ext cx="7921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1938" algn="ctr" defTabSz="536575">
              <a:spcBef>
                <a:spcPct val="50000"/>
              </a:spcBef>
            </a:pPr>
            <a:r>
              <a:rPr lang="en-CA" sz="2800">
                <a:latin typeface="Arial" charset="0"/>
              </a:rPr>
              <a:t>The Equilibrium Position</a:t>
            </a:r>
          </a:p>
        </p:txBody>
      </p:sp>
      <p:sp>
        <p:nvSpPr>
          <p:cNvPr id="20485" name="Text Box 10"/>
          <p:cNvSpPr txBox="1">
            <a:spLocks noChangeArrowheads="1"/>
          </p:cNvSpPr>
          <p:nvPr/>
        </p:nvSpPr>
        <p:spPr bwMode="auto">
          <a:xfrm>
            <a:off x="684213" y="3778250"/>
            <a:ext cx="7993062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It is important to make a distinction between the equilibrium </a:t>
            </a:r>
            <a:r>
              <a:rPr lang="en-US" sz="2200" i="1"/>
              <a:t>system</a:t>
            </a:r>
            <a:r>
              <a:rPr lang="en-US" sz="2200"/>
              <a:t> shifting in response to a stress (as described by Le Chatelier’s principle) and the equilibrium </a:t>
            </a:r>
            <a:r>
              <a:rPr lang="en-US" sz="2200" i="1"/>
              <a:t>position</a:t>
            </a:r>
            <a:r>
              <a:rPr lang="en-US" sz="2200"/>
              <a:t> shifting as a possible result. </a:t>
            </a:r>
            <a:endParaRPr lang="en-CA" sz="2200"/>
          </a:p>
        </p:txBody>
      </p:sp>
      <p:sp>
        <p:nvSpPr>
          <p:cNvPr id="20486" name="Text Box 11"/>
          <p:cNvSpPr txBox="1">
            <a:spLocks noChangeArrowheads="1"/>
          </p:cNvSpPr>
          <p:nvPr/>
        </p:nvSpPr>
        <p:spPr bwMode="auto">
          <a:xfrm>
            <a:off x="684213" y="2625725"/>
            <a:ext cx="7993062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The phrase ‘</a:t>
            </a:r>
            <a:r>
              <a:rPr lang="en-US" sz="2200" b="1"/>
              <a:t>equilibrium position</a:t>
            </a:r>
            <a:r>
              <a:rPr lang="en-US" sz="2200"/>
              <a:t>’ refers to the relative concentrations of reactants and products at equilibrium</a:t>
            </a:r>
            <a:r>
              <a:rPr lang="en-CA" sz="2200"/>
              <a:t>. Products are favoured when the equilibrium has a greater than 50 percent yield. </a:t>
            </a:r>
          </a:p>
        </p:txBody>
      </p:sp>
      <p:sp>
        <p:nvSpPr>
          <p:cNvPr id="20488" name="Text Box 10"/>
          <p:cNvSpPr txBox="1">
            <a:spLocks noChangeArrowheads="1"/>
          </p:cNvSpPr>
          <p:nvPr/>
        </p:nvSpPr>
        <p:spPr bwMode="auto">
          <a:xfrm>
            <a:off x="684213" y="4965700"/>
            <a:ext cx="7993062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You can’t infer that any one reactant or product necessarily has a higher or lower concentration than another solely from the products being favoured.</a:t>
            </a:r>
            <a:endParaRPr lang="en-CA" sz="2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256</TotalTime>
  <Words>479</Words>
  <Application>Microsoft Macintosh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Lucida Handwriting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Lionel Sandner</dc:creator>
  <cp:lastModifiedBy>Lionel Sandner</cp:lastModifiedBy>
  <cp:revision>30</cp:revision>
  <dcterms:created xsi:type="dcterms:W3CDTF">2012-05-14T22:39:17Z</dcterms:created>
  <dcterms:modified xsi:type="dcterms:W3CDTF">2020-02-12T18:08:48Z</dcterms:modified>
</cp:coreProperties>
</file>