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59" r:id="rId3"/>
    <p:sldId id="267" r:id="rId4"/>
    <p:sldId id="268" r:id="rId5"/>
    <p:sldId id="269" r:id="rId6"/>
    <p:sldId id="270" r:id="rId7"/>
    <p:sldId id="271" r:id="rId8"/>
    <p:sldId id="272" r:id="rId9"/>
    <p:sldId id="273" r:id="rId10"/>
    <p:sldId id="274" r:id="rId11"/>
    <p:sldId id="275"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1pPr>
    <a:lvl2pPr marL="457200" algn="l" defTabSz="457200"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2pPr>
    <a:lvl3pPr marL="914400" algn="l" defTabSz="457200"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3pPr>
    <a:lvl4pPr marL="1371600" algn="l" defTabSz="457200"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4pPr>
    <a:lvl5pPr marL="1828800" algn="l" defTabSz="457200"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5pPr>
    <a:lvl6pPr marL="2286000" algn="l" defTabSz="914400" rtl="0" eaLnBrk="1" latinLnBrk="0" hangingPunct="1">
      <a:defRPr kern="1200">
        <a:solidFill>
          <a:schemeClr val="tx1"/>
        </a:solidFill>
        <a:latin typeface="Times New Roman" pitchFamily="18" charset="0"/>
        <a:ea typeface="ＭＳ Ｐゴシック" pitchFamily="34" charset="-128"/>
        <a:cs typeface="Arial" charset="0"/>
      </a:defRPr>
    </a:lvl6pPr>
    <a:lvl7pPr marL="2743200" algn="l" defTabSz="914400" rtl="0" eaLnBrk="1" latinLnBrk="0" hangingPunct="1">
      <a:defRPr kern="1200">
        <a:solidFill>
          <a:schemeClr val="tx1"/>
        </a:solidFill>
        <a:latin typeface="Times New Roman" pitchFamily="18" charset="0"/>
        <a:ea typeface="ＭＳ Ｐゴシック" pitchFamily="34" charset="-128"/>
        <a:cs typeface="Arial" charset="0"/>
      </a:defRPr>
    </a:lvl7pPr>
    <a:lvl8pPr marL="3200400" algn="l" defTabSz="914400" rtl="0" eaLnBrk="1" latinLnBrk="0" hangingPunct="1">
      <a:defRPr kern="1200">
        <a:solidFill>
          <a:schemeClr val="tx1"/>
        </a:solidFill>
        <a:latin typeface="Times New Roman" pitchFamily="18" charset="0"/>
        <a:ea typeface="ＭＳ Ｐゴシック" pitchFamily="34" charset="-128"/>
        <a:cs typeface="Arial" charset="0"/>
      </a:defRPr>
    </a:lvl8pPr>
    <a:lvl9pPr marL="3657600" algn="l" defTabSz="914400" rtl="0" eaLnBrk="1" latinLnBrk="0" hangingPunct="1">
      <a:defRPr kern="1200">
        <a:solidFill>
          <a:schemeClr val="tx1"/>
        </a:solidFill>
        <a:latin typeface="Times New Roman" pitchFamily="18" charset="0"/>
        <a:ea typeface="ＭＳ Ｐゴシック" pitchFamily="34"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00"/>
    <a:srgbClr val="FFFF00"/>
    <a:srgbClr val="0000FF"/>
    <a:srgbClr val="D72025"/>
    <a:srgbClr val="BC0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16"/>
    <p:restoredTop sz="94694"/>
  </p:normalViewPr>
  <p:slideViewPr>
    <p:cSldViewPr snapToGrid="0" snapToObjects="1">
      <p:cViewPr varScale="1">
        <p:scale>
          <a:sx n="121" d="100"/>
          <a:sy n="121" d="100"/>
        </p:scale>
        <p:origin x="1032"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09DBA65-FAD9-44FB-9DAA-97A4041E2D0C}" type="datetimeFigureOut">
              <a:rPr lang="en-US"/>
              <a:pPr>
                <a:defRPr/>
              </a:pPr>
              <a:t>2/12/20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C0FDC8-217F-403F-8456-A674781B3B8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lvl1pPr>
              <a:defRPr/>
            </a:lvl1pPr>
          </a:lstStyle>
          <a:p>
            <a:pPr>
              <a:defRPr/>
            </a:pPr>
            <a:fld id="{1C2AE4B3-5A6D-4A94-8D75-F80D956AF1B9}" type="datetimeFigureOut">
              <a:rPr lang="en-US"/>
              <a:pPr>
                <a:defRPr/>
              </a:pPr>
              <a:t>2/12/20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2097C1-8D4A-43A0-AB73-35F84794EB4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lvl1pPr>
              <a:defRPr/>
            </a:lvl1pPr>
          </a:lstStyle>
          <a:p>
            <a:pPr>
              <a:defRPr/>
            </a:pPr>
            <a:fld id="{247E504B-CC1D-49C8-9A29-6CBEDB0970CB}" type="datetimeFigureOut">
              <a:rPr lang="en-US"/>
              <a:pPr>
                <a:defRPr/>
              </a:pPr>
              <a:t>2/12/20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466D3C-F692-4C04-84B3-10B6953D77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lvl1pPr>
              <a:defRPr/>
            </a:lvl1pPr>
          </a:lstStyle>
          <a:p>
            <a:pPr>
              <a:defRPr/>
            </a:pPr>
            <a:fld id="{451FC435-027A-4786-A1EE-29E7053C7C17}" type="datetimeFigureOut">
              <a:rPr lang="en-US"/>
              <a:pPr>
                <a:defRPr/>
              </a:pPr>
              <a:t>2/12/20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FB9230D6-7D5A-48CA-AD40-C59B58E8129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lvl1pPr>
              <a:defRPr/>
            </a:lvl1pPr>
          </a:lstStyle>
          <a:p>
            <a:pPr>
              <a:defRPr/>
            </a:pPr>
            <a:fld id="{76880022-F9F2-45C7-B5E8-AC12D0E2AAC2}" type="datetimeFigureOut">
              <a:rPr lang="en-US"/>
              <a:pPr>
                <a:defRPr/>
              </a:pPr>
              <a:t>2/12/20</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A2E5F696-59CF-4972-83C6-6063CBE544E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A234694F-3020-4E73-B98E-A5DB5C422CC4}" type="datetimeFigureOut">
              <a:rPr lang="en-US"/>
              <a:pPr>
                <a:defRPr/>
              </a:pPr>
              <a:t>2/12/20</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64EBDB41-E6BD-4205-B14A-65F94BB90E3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F6A8CE43-1D0D-41D3-86E7-A6FA3BFE0B72}" type="datetimeFigureOut">
              <a:rPr lang="en-US"/>
              <a:pPr>
                <a:defRPr/>
              </a:pPr>
              <a:t>2/12/20</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E479A4F4-D39B-4BDC-A72E-1EB5DB2082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lvl1pPr>
              <a:defRPr/>
            </a:lvl1pPr>
          </a:lstStyle>
          <a:p>
            <a:pPr>
              <a:defRPr/>
            </a:pPr>
            <a:fld id="{016D4CD7-250E-46FE-BB72-623609B67CCF}" type="datetimeFigureOut">
              <a:rPr lang="en-US"/>
              <a:pPr>
                <a:defRPr/>
              </a:pPr>
              <a:t>2/12/20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E9EB44D-CBA1-40CB-92C6-A903D578C03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lvl1pPr>
              <a:defRPr/>
            </a:lvl1pPr>
          </a:lstStyle>
          <a:p>
            <a:pPr>
              <a:defRPr/>
            </a:pPr>
            <a:fld id="{F986110B-F76B-4927-A889-3521D560D3B7}" type="datetimeFigureOut">
              <a:rPr lang="en-US"/>
              <a:pPr>
                <a:defRPr/>
              </a:pPr>
              <a:t>2/12/20</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931187A-8C5D-4614-9C60-5F0171A3854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lvl1pPr>
              <a:defRPr/>
            </a:lvl1pPr>
          </a:lstStyle>
          <a:p>
            <a:pPr>
              <a:defRPr/>
            </a:pPr>
            <a:fld id="{6E515AF3-A24A-4664-AAF7-BE9E4CC545F5}" type="datetimeFigureOut">
              <a:rPr lang="en-US"/>
              <a:pPr>
                <a:defRPr/>
              </a:pPr>
              <a:t>2/12/20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F15F76-A96B-4850-945F-6EA1B154EA3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42000">
              <a:srgbClr val="7030A0">
                <a:alpha val="56000"/>
              </a:srgbClr>
            </a:gs>
            <a:gs pos="99000">
              <a:schemeClr val="bg1"/>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5263" y="130175"/>
            <a:ext cx="76993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CA"/>
              <a:t>Click to edit Master title style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US"/>
              <a:t>Modify, share and post!</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EdvantageInteractive.com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6B8FBAB3-320B-4816-ADAB-914B190ECB18}" type="slidenum">
              <a:rPr lang="en-US"/>
              <a:pPr>
                <a:defRPr/>
              </a:pPr>
              <a:t>‹#›</a:t>
            </a:fld>
            <a:endParaRPr lang="en-US" dirty="0"/>
          </a:p>
        </p:txBody>
      </p:sp>
      <p:cxnSp>
        <p:nvCxnSpPr>
          <p:cNvPr id="8" name="Straight Connector 7"/>
          <p:cNvCxnSpPr/>
          <p:nvPr userDrawn="1"/>
        </p:nvCxnSpPr>
        <p:spPr>
          <a:xfrm flipV="1">
            <a:off x="0" y="1516063"/>
            <a:ext cx="9144000" cy="31750"/>
          </a:xfrm>
          <a:prstGeom prst="line">
            <a:avLst/>
          </a:prstGeom>
          <a:ln>
            <a:solidFill>
              <a:srgbClr val="FFFF00"/>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userDrawn="1"/>
        </p:nvCxnSpPr>
        <p:spPr>
          <a:xfrm flipV="1">
            <a:off x="0" y="1385888"/>
            <a:ext cx="9144000" cy="31750"/>
          </a:xfrm>
          <a:prstGeom prst="line">
            <a:avLst/>
          </a:prstGeom>
          <a:ln>
            <a:solidFill>
              <a:srgbClr val="FFFF00"/>
            </a:solidFill>
          </a:ln>
        </p:spPr>
        <p:style>
          <a:lnRef idx="1">
            <a:schemeClr val="dk1"/>
          </a:lnRef>
          <a:fillRef idx="0">
            <a:schemeClr val="dk1"/>
          </a:fillRef>
          <a:effectRef idx="0">
            <a:schemeClr val="dk1"/>
          </a:effectRef>
          <a:fontRef idx="minor">
            <a:schemeClr val="tx1"/>
          </a:fontRef>
        </p:style>
      </p:cxnSp>
      <p:cxnSp>
        <p:nvCxnSpPr>
          <p:cNvPr id="10" name="Straight Connector 9"/>
          <p:cNvCxnSpPr/>
          <p:nvPr userDrawn="1"/>
        </p:nvCxnSpPr>
        <p:spPr>
          <a:xfrm flipV="1">
            <a:off x="-90488" y="6356350"/>
            <a:ext cx="9144001" cy="31750"/>
          </a:xfrm>
          <a:prstGeom prst="line">
            <a:avLst/>
          </a:prstGeom>
          <a:ln>
            <a:solidFill>
              <a:srgbClr val="FFFF00"/>
            </a:solidFill>
          </a:ln>
        </p:spPr>
        <p:style>
          <a:lnRef idx="1">
            <a:schemeClr val="dk1"/>
          </a:lnRef>
          <a:fillRef idx="0">
            <a:schemeClr val="dk1"/>
          </a:fillRef>
          <a:effectRef idx="0">
            <a:schemeClr val="dk1"/>
          </a:effectRef>
          <a:fontRef idx="minor">
            <a:schemeClr val="tx1"/>
          </a:fontRef>
        </p:style>
      </p:cxnSp>
      <p:sp>
        <p:nvSpPr>
          <p:cNvPr id="7" name="Rectangle 6"/>
          <p:cNvSpPr/>
          <p:nvPr userDrawn="1"/>
        </p:nvSpPr>
        <p:spPr>
          <a:xfrm>
            <a:off x="563563" y="1846263"/>
            <a:ext cx="4856162" cy="3970337"/>
          </a:xfrm>
          <a:prstGeom prst="rect">
            <a:avLst/>
          </a:prstGeom>
        </p:spPr>
        <p:txBody>
          <a:bodyPr>
            <a:spAutoFit/>
          </a:bodyPr>
          <a:lstStyle/>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endParaRPr lang="en-US" dirty="0">
              <a:latin typeface="Times New Roman" charset="0"/>
              <a:ea typeface="ＭＳ Ｐゴシック" charset="0"/>
              <a:cs typeface="ＭＳ Ｐゴシック" charset="0"/>
            </a:endParaRPr>
          </a:p>
          <a:p>
            <a:pPr>
              <a:defRPr/>
            </a:pPr>
            <a:r>
              <a:rPr lang="en-US" dirty="0">
                <a:latin typeface="Times New Roman" charset="0"/>
                <a:ea typeface="ＭＳ Ｐゴシック" charset="0"/>
                <a:cs typeface="ＭＳ Ｐゴシック" charset="0"/>
              </a:rPr>
              <a:t>     </a:t>
            </a:r>
          </a:p>
        </p:txBody>
      </p:sp>
      <p:pic>
        <p:nvPicPr>
          <p:cNvPr id="11" name="Picture 10"/>
          <p:cNvPicPr>
            <a:picLocks noChangeAspect="1"/>
          </p:cNvPicPr>
          <p:nvPr userDrawn="1"/>
        </p:nvPicPr>
        <p:blipFill>
          <a:blip r:embed="rId12"/>
          <a:srcRect/>
          <a:stretch/>
        </p:blipFill>
        <p:spPr bwMode="auto">
          <a:xfrm>
            <a:off x="8075613" y="31670"/>
            <a:ext cx="1068387" cy="1385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algn="l" defTabSz="457200" rtl="0" eaLnBrk="0" fontAlgn="base" hangingPunct="0">
        <a:spcBef>
          <a:spcPct val="20000"/>
        </a:spcBef>
        <a:spcAft>
          <a:spcPct val="0"/>
        </a:spcAft>
        <a:buFont typeface="Arial" charset="0"/>
        <a:defRPr sz="3200" kern="1200">
          <a:ln>
            <a:solidFill>
              <a:srgbClr val="FFFF00"/>
            </a:solidFill>
          </a:ln>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sp>
        <p:nvSpPr>
          <p:cNvPr id="12290" name="Text Box 8"/>
          <p:cNvSpPr txBox="1">
            <a:spLocks noChangeArrowheads="1"/>
          </p:cNvSpPr>
          <p:nvPr/>
        </p:nvSpPr>
        <p:spPr bwMode="auto">
          <a:xfrm>
            <a:off x="739775" y="1798638"/>
            <a:ext cx="7848600" cy="3940175"/>
          </a:xfrm>
          <a:prstGeom prst="rect">
            <a:avLst/>
          </a:prstGeom>
          <a:noFill/>
          <a:ln w="9525">
            <a:noFill/>
            <a:miter lim="800000"/>
            <a:headEnd/>
            <a:tailEnd/>
          </a:ln>
        </p:spPr>
        <p:txBody>
          <a:bodyPr>
            <a:spAutoFit/>
          </a:bodyPr>
          <a:lstStyle/>
          <a:p>
            <a:pPr marL="812800" indent="-550863" defTabSz="536575">
              <a:spcBef>
                <a:spcPct val="50000"/>
              </a:spcBef>
              <a:buFontTx/>
              <a:buChar char="•"/>
            </a:pPr>
            <a:r>
              <a:rPr lang="en-CA" sz="2100">
                <a:latin typeface="Arial" charset="0"/>
              </a:rPr>
              <a:t>Deriving the Equilibrium Expression</a:t>
            </a:r>
          </a:p>
          <a:p>
            <a:pPr marL="812800" indent="-550863" defTabSz="536575">
              <a:spcBef>
                <a:spcPct val="50000"/>
              </a:spcBef>
              <a:buFontTx/>
              <a:buChar char="•"/>
            </a:pPr>
            <a:r>
              <a:rPr lang="en-CA" sz="2100">
                <a:latin typeface="Arial" charset="0"/>
              </a:rPr>
              <a:t>What Does a Bigger Equilibrium Constant Mean?</a:t>
            </a:r>
            <a:endParaRPr lang="en-US" sz="2100">
              <a:latin typeface="Arial" charset="0"/>
            </a:endParaRPr>
          </a:p>
          <a:p>
            <a:pPr marL="812800" indent="-550863" defTabSz="536575">
              <a:spcBef>
                <a:spcPct val="50000"/>
              </a:spcBef>
              <a:buFontTx/>
              <a:buChar char="•"/>
            </a:pPr>
            <a:r>
              <a:rPr lang="en-US" sz="2100">
                <a:latin typeface="Arial" charset="0"/>
              </a:rPr>
              <a:t>Does an Equilibrium Constant Change When the Equilibrium System Shifts?</a:t>
            </a:r>
            <a:endParaRPr lang="en-CA" sz="2100">
              <a:latin typeface="Arial" charset="0"/>
            </a:endParaRPr>
          </a:p>
          <a:p>
            <a:pPr marL="812800" indent="-550863" defTabSz="536575">
              <a:spcBef>
                <a:spcPct val="50000"/>
              </a:spcBef>
              <a:buFontTx/>
              <a:buChar char="•"/>
            </a:pPr>
            <a:r>
              <a:rPr lang="en-US" sz="2100">
                <a:latin typeface="Arial" charset="0"/>
              </a:rPr>
              <a:t>No Liquids or Solids in Equilibrium Expressions</a:t>
            </a:r>
            <a:endParaRPr lang="en-CA" sz="2100">
              <a:latin typeface="Arial" charset="0"/>
            </a:endParaRPr>
          </a:p>
          <a:p>
            <a:pPr marL="812800" indent="-550863" defTabSz="536575">
              <a:spcBef>
                <a:spcPct val="50000"/>
              </a:spcBef>
              <a:buFontTx/>
              <a:buChar char="•"/>
            </a:pPr>
            <a:r>
              <a:rPr lang="en-CA" sz="2100">
                <a:latin typeface="Arial" charset="0"/>
              </a:rPr>
              <a:t>The Equilibrium Constant and the Form of the Chemical Equation</a:t>
            </a:r>
          </a:p>
          <a:p>
            <a:pPr marL="812800" indent="-550863" defTabSz="536575">
              <a:spcBef>
                <a:spcPct val="50000"/>
              </a:spcBef>
              <a:buFontTx/>
              <a:buChar char="•"/>
            </a:pPr>
            <a:r>
              <a:rPr lang="en-CA" sz="2100">
                <a:latin typeface="Arial" charset="0"/>
              </a:rPr>
              <a:t>The Reaction Quotient</a:t>
            </a:r>
          </a:p>
          <a:p>
            <a:pPr marL="812800" indent="-550863" defTabSz="536575">
              <a:spcBef>
                <a:spcPct val="50000"/>
              </a:spcBef>
              <a:buFontTx/>
              <a:buChar char="•"/>
            </a:pPr>
            <a:r>
              <a:rPr lang="en-CA" sz="2100">
                <a:latin typeface="Arial" charset="0"/>
              </a:rPr>
              <a:t>An Addendum to Le Chatelier’s Principle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9"/>
          <p:cNvSpPr txBox="1">
            <a:spLocks noChangeArrowheads="1"/>
          </p:cNvSpPr>
          <p:nvPr/>
        </p:nvSpPr>
        <p:spPr bwMode="auto">
          <a:xfrm>
            <a:off x="739775" y="1798638"/>
            <a:ext cx="7793038" cy="519112"/>
          </a:xfrm>
          <a:prstGeom prst="rect">
            <a:avLst/>
          </a:prstGeom>
          <a:noFill/>
          <a:ln w="9525">
            <a:noFill/>
            <a:miter lim="800000"/>
            <a:headEnd/>
            <a:tailEnd/>
          </a:ln>
        </p:spPr>
        <p:txBody>
          <a:bodyPr lIns="18000" rIns="18000">
            <a:spAutoFit/>
          </a:bodyPr>
          <a:lstStyle/>
          <a:p>
            <a:pPr algn="ctr" defTabSz="536575">
              <a:spcBef>
                <a:spcPct val="50000"/>
              </a:spcBef>
            </a:pPr>
            <a:r>
              <a:rPr lang="en-CA" sz="2800">
                <a:latin typeface="Arial" charset="0"/>
              </a:rPr>
              <a:t>The Reaction Quotient</a:t>
            </a:r>
          </a:p>
        </p:txBody>
      </p:sp>
      <p:sp>
        <p:nvSpPr>
          <p:cNvPr id="21507"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sp>
        <p:nvSpPr>
          <p:cNvPr id="21508" name="Text Box 10"/>
          <p:cNvSpPr txBox="1">
            <a:spLocks noChangeArrowheads="1"/>
          </p:cNvSpPr>
          <p:nvPr/>
        </p:nvSpPr>
        <p:spPr bwMode="auto">
          <a:xfrm>
            <a:off x="1492250" y="2625725"/>
            <a:ext cx="6403975" cy="2940050"/>
          </a:xfrm>
          <a:prstGeom prst="rect">
            <a:avLst/>
          </a:prstGeom>
          <a:noFill/>
          <a:ln w="9525">
            <a:noFill/>
            <a:miter lim="800000"/>
            <a:headEnd/>
            <a:tailEnd/>
          </a:ln>
        </p:spPr>
        <p:txBody>
          <a:bodyPr>
            <a:spAutoFit/>
          </a:bodyPr>
          <a:lstStyle/>
          <a:p>
            <a:pPr defTabSz="261938">
              <a:spcBef>
                <a:spcPct val="50000"/>
              </a:spcBef>
            </a:pPr>
            <a:r>
              <a:rPr lang="en-CA" sz="2200"/>
              <a:t>The numerical value derived when any set of reactant and product concentrations is plugged into an equilibrium expression is called the </a:t>
            </a:r>
            <a:r>
              <a:rPr lang="en-CA" sz="2200" b="1"/>
              <a:t>trial </a:t>
            </a:r>
            <a:r>
              <a:rPr lang="en-CA" sz="2200" b="1" i="1"/>
              <a:t>K</a:t>
            </a:r>
            <a:r>
              <a:rPr lang="en-CA" sz="2200" b="1" i="1" baseline="-25000"/>
              <a:t>eq</a:t>
            </a:r>
            <a:r>
              <a:rPr lang="en-CA" sz="2200" b="1"/>
              <a:t> or the reaction quotient (Q)</a:t>
            </a:r>
            <a:r>
              <a:rPr lang="en-CA" sz="2200"/>
              <a:t>.</a:t>
            </a:r>
          </a:p>
          <a:p>
            <a:pPr defTabSz="261938">
              <a:spcBef>
                <a:spcPct val="50000"/>
              </a:spcBef>
            </a:pPr>
            <a:r>
              <a:rPr lang="en-CA" sz="2200"/>
              <a:t>If the trial </a:t>
            </a:r>
            <a:r>
              <a:rPr lang="en-CA" sz="2200" i="1"/>
              <a:t>K</a:t>
            </a:r>
            <a:r>
              <a:rPr lang="en-CA" sz="2200" baseline="-25000"/>
              <a:t>eq</a:t>
            </a:r>
            <a:r>
              <a:rPr lang="en-CA" sz="2200"/>
              <a:t> &lt; the actual </a:t>
            </a:r>
            <a:r>
              <a:rPr lang="en-CA" sz="2200" i="1"/>
              <a:t>K</a:t>
            </a:r>
            <a:r>
              <a:rPr lang="en-CA" sz="2200" i="1" baseline="-25000"/>
              <a:t>eq</a:t>
            </a:r>
            <a:r>
              <a:rPr lang="en-CA" sz="2200" i="1"/>
              <a:t> </a:t>
            </a:r>
            <a:r>
              <a:rPr lang="en-CA" sz="2200"/>
              <a:t>then the reaction must proceed or shift to the right to achieve equilibrium.		     If the trial </a:t>
            </a:r>
            <a:r>
              <a:rPr lang="en-CA" sz="2200" i="1"/>
              <a:t>K</a:t>
            </a:r>
            <a:r>
              <a:rPr lang="en-CA" sz="2200" baseline="-25000"/>
              <a:t>eq</a:t>
            </a:r>
            <a:r>
              <a:rPr lang="en-CA" sz="2200"/>
              <a:t> &gt; the actual </a:t>
            </a:r>
            <a:r>
              <a:rPr lang="en-CA" sz="2200" i="1"/>
              <a:t>K</a:t>
            </a:r>
            <a:r>
              <a:rPr lang="en-CA" sz="2200" i="1" baseline="-25000"/>
              <a:t>eq</a:t>
            </a:r>
            <a:r>
              <a:rPr lang="en-CA" sz="2200" i="1"/>
              <a:t> </a:t>
            </a:r>
            <a:r>
              <a:rPr lang="en-CA" sz="2200"/>
              <a:t>then the reaction must proceed or shift to the left to achieve equilibrium.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9"/>
          <p:cNvSpPr txBox="1">
            <a:spLocks noChangeArrowheads="1"/>
          </p:cNvSpPr>
          <p:nvPr/>
        </p:nvSpPr>
        <p:spPr bwMode="auto">
          <a:xfrm>
            <a:off x="739775" y="1798638"/>
            <a:ext cx="7793038" cy="519112"/>
          </a:xfrm>
          <a:prstGeom prst="rect">
            <a:avLst/>
          </a:prstGeom>
          <a:noFill/>
          <a:ln w="9525">
            <a:noFill/>
            <a:miter lim="800000"/>
            <a:headEnd/>
            <a:tailEnd/>
          </a:ln>
        </p:spPr>
        <p:txBody>
          <a:bodyPr lIns="18000" rIns="18000">
            <a:spAutoFit/>
          </a:bodyPr>
          <a:lstStyle/>
          <a:p>
            <a:pPr algn="ctr" defTabSz="536575">
              <a:spcBef>
                <a:spcPct val="50000"/>
              </a:spcBef>
            </a:pPr>
            <a:r>
              <a:rPr lang="en-CA" sz="2800">
                <a:latin typeface="Arial" charset="0"/>
              </a:rPr>
              <a:t>An Addendum to Le Chatelier’s Principle</a:t>
            </a:r>
          </a:p>
        </p:txBody>
      </p:sp>
      <p:sp>
        <p:nvSpPr>
          <p:cNvPr id="22531"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sp>
        <p:nvSpPr>
          <p:cNvPr id="22532" name="Text Box 10"/>
          <p:cNvSpPr txBox="1">
            <a:spLocks noChangeArrowheads="1"/>
          </p:cNvSpPr>
          <p:nvPr/>
        </p:nvSpPr>
        <p:spPr bwMode="auto">
          <a:xfrm>
            <a:off x="1492250" y="2625725"/>
            <a:ext cx="6403975" cy="1096963"/>
          </a:xfrm>
          <a:prstGeom prst="rect">
            <a:avLst/>
          </a:prstGeom>
          <a:noFill/>
          <a:ln w="9525">
            <a:noFill/>
            <a:miter lim="800000"/>
            <a:headEnd/>
            <a:tailEnd/>
          </a:ln>
        </p:spPr>
        <p:txBody>
          <a:bodyPr>
            <a:spAutoFit/>
          </a:bodyPr>
          <a:lstStyle/>
          <a:p>
            <a:pPr defTabSz="261938">
              <a:spcBef>
                <a:spcPct val="50000"/>
              </a:spcBef>
            </a:pPr>
            <a:r>
              <a:rPr lang="en-CA" sz="2200"/>
              <a:t>Equilibria that have only one chemical concentration in their equilibrium expression </a:t>
            </a:r>
            <a:r>
              <a:rPr lang="en-CA" sz="2200" i="1"/>
              <a:t>completely</a:t>
            </a:r>
            <a:r>
              <a:rPr lang="en-CA" sz="2200"/>
              <a:t> alleviate any stress that changes that concentration.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9"/>
          <p:cNvSpPr txBox="1">
            <a:spLocks noChangeArrowheads="1"/>
          </p:cNvSpPr>
          <p:nvPr/>
        </p:nvSpPr>
        <p:spPr bwMode="auto">
          <a:xfrm>
            <a:off x="739775" y="1798638"/>
            <a:ext cx="7793038" cy="519112"/>
          </a:xfrm>
          <a:prstGeom prst="rect">
            <a:avLst/>
          </a:prstGeom>
          <a:noFill/>
          <a:ln w="9525">
            <a:noFill/>
            <a:miter lim="800000"/>
            <a:headEnd/>
            <a:tailEnd/>
          </a:ln>
        </p:spPr>
        <p:txBody>
          <a:bodyPr>
            <a:spAutoFit/>
          </a:bodyPr>
          <a:lstStyle/>
          <a:p>
            <a:pPr algn="ctr" defTabSz="536575">
              <a:spcBef>
                <a:spcPct val="50000"/>
              </a:spcBef>
            </a:pPr>
            <a:r>
              <a:rPr lang="en-CA" sz="2800">
                <a:latin typeface="Arial" charset="0"/>
              </a:rPr>
              <a:t>Deriving the Equilibrium Expression</a:t>
            </a:r>
          </a:p>
        </p:txBody>
      </p:sp>
      <p:sp>
        <p:nvSpPr>
          <p:cNvPr id="13315"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grpSp>
        <p:nvGrpSpPr>
          <p:cNvPr id="13316" name="Group 14"/>
          <p:cNvGrpSpPr>
            <a:grpSpLocks/>
          </p:cNvGrpSpPr>
          <p:nvPr/>
        </p:nvGrpSpPr>
        <p:grpSpPr bwMode="auto">
          <a:xfrm>
            <a:off x="1114425" y="2625725"/>
            <a:ext cx="6913563" cy="3322638"/>
            <a:chOff x="702" y="1578"/>
            <a:chExt cx="4355" cy="2093"/>
          </a:xfrm>
        </p:grpSpPr>
        <p:sp>
          <p:nvSpPr>
            <p:cNvPr id="13317" name="Text Box 10"/>
            <p:cNvSpPr txBox="1">
              <a:spLocks noChangeArrowheads="1"/>
            </p:cNvSpPr>
            <p:nvPr/>
          </p:nvSpPr>
          <p:spPr bwMode="auto">
            <a:xfrm>
              <a:off x="702" y="1578"/>
              <a:ext cx="4355" cy="2093"/>
            </a:xfrm>
            <a:prstGeom prst="rect">
              <a:avLst/>
            </a:prstGeom>
            <a:noFill/>
            <a:ln w="9525">
              <a:noFill/>
              <a:miter lim="800000"/>
              <a:headEnd/>
              <a:tailEnd/>
            </a:ln>
          </p:spPr>
          <p:txBody>
            <a:bodyPr>
              <a:spAutoFit/>
            </a:bodyPr>
            <a:lstStyle/>
            <a:p>
              <a:pPr defTabSz="261938">
                <a:spcBef>
                  <a:spcPct val="50000"/>
                </a:spcBef>
              </a:pPr>
              <a:r>
                <a:rPr lang="en-CA" sz="2000"/>
                <a:t>The </a:t>
              </a:r>
              <a:r>
                <a:rPr lang="en-CA" sz="2000" b="1"/>
                <a:t>equilibrium law</a:t>
              </a:r>
              <a:r>
                <a:rPr lang="en-CA" sz="2000"/>
                <a:t> states that for the equation:	</a:t>
              </a:r>
            </a:p>
            <a:p>
              <a:pPr defTabSz="261938">
                <a:spcBef>
                  <a:spcPct val="50000"/>
                </a:spcBef>
              </a:pPr>
              <a:r>
                <a:rPr lang="en-CA" sz="2000"/>
                <a:t>							N</a:t>
              </a:r>
              <a:r>
                <a:rPr lang="en-CA" sz="2000" baseline="-25000"/>
                <a:t>2</a:t>
              </a:r>
              <a:r>
                <a:rPr lang="en-CA" sz="2000"/>
                <a:t>(</a:t>
              </a:r>
              <a:r>
                <a:rPr lang="en-CA" sz="2000" i="1"/>
                <a:t>g</a:t>
              </a:r>
              <a:r>
                <a:rPr lang="en-CA" sz="2000"/>
                <a:t>)  +  3H</a:t>
              </a:r>
              <a:r>
                <a:rPr lang="en-CA" sz="2000" baseline="-25000"/>
                <a:t>2</a:t>
              </a:r>
              <a:r>
                <a:rPr lang="en-CA" sz="2000"/>
                <a:t>(</a:t>
              </a:r>
              <a:r>
                <a:rPr lang="en-CA" sz="2000" i="1"/>
                <a:t>g</a:t>
              </a:r>
              <a:r>
                <a:rPr lang="en-CA" sz="2000"/>
                <a:t>)		2NH</a:t>
              </a:r>
              <a:r>
                <a:rPr lang="en-CA" sz="2000" baseline="-25000"/>
                <a:t>3</a:t>
              </a:r>
              <a:r>
                <a:rPr lang="en-CA" sz="2000"/>
                <a:t>(</a:t>
              </a:r>
              <a:r>
                <a:rPr lang="en-CA" sz="2000" i="1"/>
                <a:t>g</a:t>
              </a:r>
              <a:r>
                <a:rPr lang="en-CA" sz="2000"/>
                <a:t>)</a:t>
              </a:r>
            </a:p>
            <a:p>
              <a:pPr defTabSz="261938">
                <a:spcBef>
                  <a:spcPct val="50000"/>
                </a:spcBef>
              </a:pPr>
              <a:r>
                <a:rPr lang="en-CA" sz="2000"/>
                <a:t>									</a:t>
              </a:r>
              <a:r>
                <a:rPr lang="en-CA" sz="2000" i="1"/>
                <a:t>K</a:t>
              </a:r>
              <a:r>
                <a:rPr lang="en-CA" sz="2000" i="1" baseline="-25000"/>
                <a:t>eq</a:t>
              </a:r>
              <a:r>
                <a:rPr lang="en-CA" sz="2000" i="1"/>
                <a:t>  = </a:t>
              </a:r>
              <a:r>
                <a:rPr lang="en-CA" sz="2000"/>
                <a:t>    [NH</a:t>
              </a:r>
              <a:r>
                <a:rPr lang="en-CA" sz="2000" baseline="-25000"/>
                <a:t>3</a:t>
              </a:r>
              <a:r>
                <a:rPr lang="en-CA" sz="2000"/>
                <a:t>]</a:t>
              </a:r>
              <a:r>
                <a:rPr lang="en-CA" sz="2000" baseline="30000"/>
                <a:t>2</a:t>
              </a:r>
              <a:r>
                <a:rPr lang="en-CA" sz="2000">
                  <a:cs typeface="Times New Roman" pitchFamily="18" charset="0"/>
                </a:rPr>
                <a:t>																				  	    [N</a:t>
              </a:r>
              <a:r>
                <a:rPr lang="en-CA" sz="2000" baseline="-25000">
                  <a:cs typeface="Times New Roman" pitchFamily="18" charset="0"/>
                </a:rPr>
                <a:t>2</a:t>
              </a:r>
              <a:r>
                <a:rPr lang="en-CA" sz="2000">
                  <a:cs typeface="Times New Roman" pitchFamily="18" charset="0"/>
                </a:rPr>
                <a:t>] [H</a:t>
              </a:r>
              <a:r>
                <a:rPr lang="en-CA" sz="2000" baseline="-25000">
                  <a:cs typeface="Times New Roman" pitchFamily="18" charset="0"/>
                </a:rPr>
                <a:t>2</a:t>
              </a:r>
              <a:r>
                <a:rPr lang="en-CA" sz="2000">
                  <a:cs typeface="Times New Roman" pitchFamily="18" charset="0"/>
                </a:rPr>
                <a:t>]</a:t>
              </a:r>
              <a:r>
                <a:rPr lang="en-CA" sz="2000" baseline="30000">
                  <a:cs typeface="Times New Roman" pitchFamily="18" charset="0"/>
                </a:rPr>
                <a:t>3</a:t>
              </a:r>
              <a:endParaRPr lang="en-CA" sz="2000">
                <a:cs typeface="Times New Roman" pitchFamily="18" charset="0"/>
              </a:endParaRPr>
            </a:p>
            <a:p>
              <a:pPr defTabSz="261938">
                <a:spcBef>
                  <a:spcPct val="50000"/>
                </a:spcBef>
              </a:pPr>
              <a:r>
                <a:rPr lang="en-CA" sz="2000">
                  <a:cs typeface="Times New Roman" pitchFamily="18" charset="0"/>
                </a:rPr>
                <a:t>Regardless of the initial concentrations of reactants and possibly products, when equilibrium is achieved and the</a:t>
              </a:r>
              <a:r>
                <a:rPr lang="en-CA" sz="2200">
                  <a:cs typeface="Times New Roman" pitchFamily="18" charset="0"/>
                </a:rPr>
                <a:t> </a:t>
              </a:r>
              <a:r>
                <a:rPr lang="en-CA" sz="2000">
                  <a:cs typeface="Times New Roman" pitchFamily="18" charset="0"/>
                </a:rPr>
                <a:t>equilibrium concentrations are substituted into this expression, the calculated value, called the </a:t>
              </a:r>
              <a:r>
                <a:rPr lang="en-CA" sz="2000" b="1">
                  <a:cs typeface="Times New Roman" pitchFamily="18" charset="0"/>
                </a:rPr>
                <a:t>equilibrium constant</a:t>
              </a:r>
              <a:r>
                <a:rPr lang="en-CA" sz="2000">
                  <a:cs typeface="Times New Roman" pitchFamily="18" charset="0"/>
                </a:rPr>
                <a:t>, will always be the same at any given temperature.</a:t>
              </a:r>
            </a:p>
          </p:txBody>
        </p:sp>
        <p:grpSp>
          <p:nvGrpSpPr>
            <p:cNvPr id="13318" name="Group 24"/>
            <p:cNvGrpSpPr>
              <a:grpSpLocks/>
            </p:cNvGrpSpPr>
            <p:nvPr/>
          </p:nvGrpSpPr>
          <p:grpSpPr bwMode="auto">
            <a:xfrm>
              <a:off x="3026" y="1949"/>
              <a:ext cx="147" cy="112"/>
              <a:chOff x="2062" y="1790"/>
              <a:chExt cx="147" cy="112"/>
            </a:xfrm>
          </p:grpSpPr>
          <p:grpSp>
            <p:nvGrpSpPr>
              <p:cNvPr id="13320" name="Group 13"/>
              <p:cNvGrpSpPr>
                <a:grpSpLocks noChangeAspect="1"/>
              </p:cNvGrpSpPr>
              <p:nvPr/>
            </p:nvGrpSpPr>
            <p:grpSpPr bwMode="auto">
              <a:xfrm>
                <a:off x="2062" y="1790"/>
                <a:ext cx="147" cy="37"/>
                <a:chOff x="5240" y="6514"/>
                <a:chExt cx="227" cy="57"/>
              </a:xfrm>
            </p:grpSpPr>
            <p:sp>
              <p:nvSpPr>
                <p:cNvPr id="13324" name="Line 14"/>
                <p:cNvSpPr>
                  <a:spLocks noChangeAspect="1" noChangeShapeType="1"/>
                </p:cNvSpPr>
                <p:nvPr/>
              </p:nvSpPr>
              <p:spPr bwMode="auto">
                <a:xfrm>
                  <a:off x="5240" y="6570"/>
                  <a:ext cx="227" cy="0"/>
                </a:xfrm>
                <a:prstGeom prst="line">
                  <a:avLst/>
                </a:prstGeom>
                <a:noFill/>
                <a:ln w="9525">
                  <a:solidFill>
                    <a:srgbClr val="000000"/>
                  </a:solidFill>
                  <a:round/>
                  <a:headEnd/>
                  <a:tailEnd/>
                </a:ln>
              </p:spPr>
              <p:txBody>
                <a:bodyPr/>
                <a:lstStyle/>
                <a:p>
                  <a:endParaRPr lang="en-US"/>
                </a:p>
              </p:txBody>
            </p:sp>
            <p:sp>
              <p:nvSpPr>
                <p:cNvPr id="13325" name="Line 15"/>
                <p:cNvSpPr>
                  <a:spLocks noChangeAspect="1" noChangeShapeType="1"/>
                </p:cNvSpPr>
                <p:nvPr/>
              </p:nvSpPr>
              <p:spPr bwMode="auto">
                <a:xfrm>
                  <a:off x="5397" y="6514"/>
                  <a:ext cx="57" cy="57"/>
                </a:xfrm>
                <a:prstGeom prst="line">
                  <a:avLst/>
                </a:prstGeom>
                <a:noFill/>
                <a:ln w="9525">
                  <a:solidFill>
                    <a:srgbClr val="000000"/>
                  </a:solidFill>
                  <a:round/>
                  <a:headEnd/>
                  <a:tailEnd/>
                </a:ln>
              </p:spPr>
              <p:txBody>
                <a:bodyPr/>
                <a:lstStyle/>
                <a:p>
                  <a:endParaRPr lang="en-US"/>
                </a:p>
              </p:txBody>
            </p:sp>
          </p:grpSp>
          <p:grpSp>
            <p:nvGrpSpPr>
              <p:cNvPr id="13321" name="Group 22"/>
              <p:cNvGrpSpPr>
                <a:grpSpLocks/>
              </p:cNvGrpSpPr>
              <p:nvPr/>
            </p:nvGrpSpPr>
            <p:grpSpPr bwMode="auto">
              <a:xfrm>
                <a:off x="2062" y="1865"/>
                <a:ext cx="147" cy="37"/>
                <a:chOff x="2062" y="1877"/>
                <a:chExt cx="147" cy="37"/>
              </a:xfrm>
            </p:grpSpPr>
            <p:sp>
              <p:nvSpPr>
                <p:cNvPr id="13322" name="Line 20"/>
                <p:cNvSpPr>
                  <a:spLocks noChangeAspect="1" noChangeShapeType="1"/>
                </p:cNvSpPr>
                <p:nvPr/>
              </p:nvSpPr>
              <p:spPr bwMode="auto">
                <a:xfrm flipH="1" flipV="1">
                  <a:off x="2062" y="1878"/>
                  <a:ext cx="147" cy="0"/>
                </a:xfrm>
                <a:prstGeom prst="line">
                  <a:avLst/>
                </a:prstGeom>
                <a:noFill/>
                <a:ln w="9525">
                  <a:solidFill>
                    <a:srgbClr val="000000"/>
                  </a:solidFill>
                  <a:round/>
                  <a:headEnd/>
                  <a:tailEnd/>
                </a:ln>
              </p:spPr>
              <p:txBody>
                <a:bodyPr/>
                <a:lstStyle/>
                <a:p>
                  <a:endParaRPr lang="en-US"/>
                </a:p>
              </p:txBody>
            </p:sp>
            <p:sp>
              <p:nvSpPr>
                <p:cNvPr id="13323" name="Line 21"/>
                <p:cNvSpPr>
                  <a:spLocks noChangeAspect="1" noChangeShapeType="1"/>
                </p:cNvSpPr>
                <p:nvPr/>
              </p:nvSpPr>
              <p:spPr bwMode="auto">
                <a:xfrm rot="-120000" flipH="1" flipV="1">
                  <a:off x="2062" y="1877"/>
                  <a:ext cx="37" cy="37"/>
                </a:xfrm>
                <a:prstGeom prst="line">
                  <a:avLst/>
                </a:prstGeom>
                <a:noFill/>
                <a:ln w="9525">
                  <a:solidFill>
                    <a:srgbClr val="000000"/>
                  </a:solidFill>
                  <a:round/>
                  <a:headEnd/>
                  <a:tailEnd/>
                </a:ln>
              </p:spPr>
              <p:txBody>
                <a:bodyPr/>
                <a:lstStyle/>
                <a:p>
                  <a:endParaRPr lang="en-US"/>
                </a:p>
              </p:txBody>
            </p:sp>
          </p:grpSp>
        </p:grpSp>
        <p:sp>
          <p:nvSpPr>
            <p:cNvPr id="13319" name="Line 16"/>
            <p:cNvSpPr>
              <a:spLocks noChangeShapeType="1"/>
            </p:cNvSpPr>
            <p:nvPr/>
          </p:nvSpPr>
          <p:spPr bwMode="auto">
            <a:xfrm>
              <a:off x="2686" y="2391"/>
              <a:ext cx="739" cy="0"/>
            </a:xfrm>
            <a:prstGeom prst="line">
              <a:avLst/>
            </a:prstGeom>
            <a:noFill/>
            <a:ln w="9525">
              <a:solidFill>
                <a:schemeClr val="tx1"/>
              </a:solidFill>
              <a:round/>
              <a:headEnd/>
              <a:tailEnd/>
            </a:ln>
          </p:spPr>
          <p:txBody>
            <a:bodyPr/>
            <a:lstStyle/>
            <a:p>
              <a:endParaRPr 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9"/>
          <p:cNvSpPr txBox="1">
            <a:spLocks noChangeArrowheads="1"/>
          </p:cNvSpPr>
          <p:nvPr/>
        </p:nvSpPr>
        <p:spPr bwMode="auto">
          <a:xfrm>
            <a:off x="739775" y="1798638"/>
            <a:ext cx="7793038" cy="519112"/>
          </a:xfrm>
          <a:prstGeom prst="rect">
            <a:avLst/>
          </a:prstGeom>
          <a:noFill/>
          <a:ln w="9525">
            <a:noFill/>
            <a:miter lim="800000"/>
            <a:headEnd/>
            <a:tailEnd/>
          </a:ln>
        </p:spPr>
        <p:txBody>
          <a:bodyPr>
            <a:spAutoFit/>
          </a:bodyPr>
          <a:lstStyle/>
          <a:p>
            <a:pPr algn="ctr" defTabSz="536575">
              <a:spcBef>
                <a:spcPct val="50000"/>
              </a:spcBef>
            </a:pPr>
            <a:r>
              <a:rPr lang="en-CA" sz="2800">
                <a:latin typeface="Arial" charset="0"/>
              </a:rPr>
              <a:t>Deriving the Equilibrium Expression</a:t>
            </a:r>
          </a:p>
        </p:txBody>
      </p:sp>
      <p:sp>
        <p:nvSpPr>
          <p:cNvPr id="14339"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sp>
        <p:nvSpPr>
          <p:cNvPr id="14340" name="Text Box 10"/>
          <p:cNvSpPr txBox="1">
            <a:spLocks noChangeArrowheads="1"/>
          </p:cNvSpPr>
          <p:nvPr/>
        </p:nvSpPr>
        <p:spPr bwMode="auto">
          <a:xfrm>
            <a:off x="1114425" y="2625725"/>
            <a:ext cx="6913563" cy="1935163"/>
          </a:xfrm>
          <a:prstGeom prst="rect">
            <a:avLst/>
          </a:prstGeom>
          <a:noFill/>
          <a:ln w="9525">
            <a:noFill/>
            <a:miter lim="800000"/>
            <a:headEnd/>
            <a:tailEnd/>
          </a:ln>
        </p:spPr>
        <p:txBody>
          <a:bodyPr>
            <a:spAutoFit/>
          </a:bodyPr>
          <a:lstStyle/>
          <a:p>
            <a:pPr defTabSz="261938">
              <a:spcBef>
                <a:spcPct val="50000"/>
              </a:spcBef>
            </a:pPr>
            <a:r>
              <a:rPr lang="en-CA" sz="2200"/>
              <a:t>The </a:t>
            </a:r>
            <a:r>
              <a:rPr lang="en-CA" sz="2200" b="1"/>
              <a:t>equilibrium expression </a:t>
            </a:r>
            <a:r>
              <a:rPr lang="en-CA" sz="2200"/>
              <a:t>refers to the </a:t>
            </a:r>
            <a:r>
              <a:rPr lang="en-CA" sz="2200" i="1"/>
              <a:t>formula</a:t>
            </a:r>
            <a:r>
              <a:rPr lang="en-CA" sz="2200"/>
              <a:t> for the equilibrium constant in terms of the equilibrium concentrations of reactants and products.</a:t>
            </a:r>
          </a:p>
          <a:p>
            <a:pPr defTabSz="261938">
              <a:spcBef>
                <a:spcPct val="50000"/>
              </a:spcBef>
            </a:pPr>
            <a:r>
              <a:rPr lang="en-CA" sz="2200"/>
              <a:t>The </a:t>
            </a:r>
            <a:r>
              <a:rPr lang="en-CA" sz="2200" b="1"/>
              <a:t>equilibrium constant</a:t>
            </a:r>
            <a:r>
              <a:rPr lang="en-CA" sz="2200"/>
              <a:t> refers to the </a:t>
            </a:r>
            <a:r>
              <a:rPr lang="en-CA" sz="2200" i="1"/>
              <a:t>numerical value</a:t>
            </a:r>
            <a:r>
              <a:rPr lang="en-CA" sz="2200"/>
              <a:t> provided by the equilibrium expression.</a:t>
            </a:r>
            <a:endParaRPr lang="en-CA" sz="220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9"/>
          <p:cNvSpPr txBox="1">
            <a:spLocks noChangeArrowheads="1"/>
          </p:cNvSpPr>
          <p:nvPr/>
        </p:nvSpPr>
        <p:spPr bwMode="auto">
          <a:xfrm>
            <a:off x="508000" y="1798638"/>
            <a:ext cx="8215313" cy="519112"/>
          </a:xfrm>
          <a:prstGeom prst="rect">
            <a:avLst/>
          </a:prstGeom>
          <a:noFill/>
          <a:ln w="9525">
            <a:noFill/>
            <a:miter lim="800000"/>
            <a:headEnd/>
            <a:tailEnd/>
          </a:ln>
        </p:spPr>
        <p:txBody>
          <a:bodyPr lIns="18000" rIns="18000">
            <a:spAutoFit/>
          </a:bodyPr>
          <a:lstStyle/>
          <a:p>
            <a:pPr algn="ctr" defTabSz="536575">
              <a:spcBef>
                <a:spcPct val="50000"/>
              </a:spcBef>
            </a:pPr>
            <a:r>
              <a:rPr lang="en-CA" sz="2800">
                <a:latin typeface="Arial" charset="0"/>
              </a:rPr>
              <a:t>What Does a Bigger Equilibrium Constant Mean?</a:t>
            </a:r>
          </a:p>
        </p:txBody>
      </p:sp>
      <p:sp>
        <p:nvSpPr>
          <p:cNvPr id="15363"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sp>
        <p:nvSpPr>
          <p:cNvPr id="15364" name="Text Box 10"/>
          <p:cNvSpPr txBox="1">
            <a:spLocks noChangeArrowheads="1"/>
          </p:cNvSpPr>
          <p:nvPr/>
        </p:nvSpPr>
        <p:spPr bwMode="auto">
          <a:xfrm>
            <a:off x="1114425" y="2625725"/>
            <a:ext cx="7158038" cy="762000"/>
          </a:xfrm>
          <a:prstGeom prst="rect">
            <a:avLst/>
          </a:prstGeom>
          <a:noFill/>
          <a:ln w="9525">
            <a:noFill/>
            <a:miter lim="800000"/>
            <a:headEnd/>
            <a:tailEnd/>
          </a:ln>
        </p:spPr>
        <p:txBody>
          <a:bodyPr>
            <a:spAutoFit/>
          </a:bodyPr>
          <a:lstStyle/>
          <a:p>
            <a:pPr defTabSz="261938">
              <a:spcBef>
                <a:spcPct val="50000"/>
              </a:spcBef>
            </a:pPr>
            <a:r>
              <a:rPr lang="en-CA" sz="2200"/>
              <a:t>The further a given reaction progresses to the right to achieve equilibrium, the greater its equilibrium constant will be.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9"/>
          <p:cNvSpPr txBox="1">
            <a:spLocks noChangeArrowheads="1"/>
          </p:cNvSpPr>
          <p:nvPr/>
        </p:nvSpPr>
        <p:spPr bwMode="auto">
          <a:xfrm>
            <a:off x="508000" y="1798638"/>
            <a:ext cx="8215313" cy="519112"/>
          </a:xfrm>
          <a:prstGeom prst="rect">
            <a:avLst/>
          </a:prstGeom>
          <a:noFill/>
          <a:ln w="9525">
            <a:noFill/>
            <a:miter lim="800000"/>
            <a:headEnd/>
            <a:tailEnd/>
          </a:ln>
        </p:spPr>
        <p:txBody>
          <a:bodyPr lIns="18000" rIns="18000">
            <a:spAutoFit/>
          </a:bodyPr>
          <a:lstStyle/>
          <a:p>
            <a:pPr algn="ctr" defTabSz="536575">
              <a:spcBef>
                <a:spcPct val="50000"/>
              </a:spcBef>
            </a:pPr>
            <a:r>
              <a:rPr lang="en-CA" sz="2800">
                <a:latin typeface="Arial" charset="0"/>
              </a:rPr>
              <a:t>What Does a Bigger Equilibrium Constant Mean?</a:t>
            </a:r>
          </a:p>
        </p:txBody>
      </p:sp>
      <p:sp>
        <p:nvSpPr>
          <p:cNvPr id="16387"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sp>
        <p:nvSpPr>
          <p:cNvPr id="16388" name="Text Box 10"/>
          <p:cNvSpPr txBox="1">
            <a:spLocks noChangeArrowheads="1"/>
          </p:cNvSpPr>
          <p:nvPr/>
        </p:nvSpPr>
        <p:spPr bwMode="auto">
          <a:xfrm>
            <a:off x="1114425" y="2625725"/>
            <a:ext cx="6913563" cy="2940050"/>
          </a:xfrm>
          <a:prstGeom prst="rect">
            <a:avLst/>
          </a:prstGeom>
          <a:noFill/>
          <a:ln w="9525">
            <a:noFill/>
            <a:miter lim="800000"/>
            <a:headEnd/>
            <a:tailEnd/>
          </a:ln>
        </p:spPr>
        <p:txBody>
          <a:bodyPr>
            <a:spAutoFit/>
          </a:bodyPr>
          <a:lstStyle/>
          <a:p>
            <a:pPr defTabSz="261938">
              <a:spcBef>
                <a:spcPct val="50000"/>
              </a:spcBef>
            </a:pPr>
            <a:r>
              <a:rPr lang="en-CA" sz="2200"/>
              <a:t>An equilibrium’s position depends on the initial reactant concentrations as well as the equilibrium constant therefore for many equilibria, it is impossible to infer anything about the their equilibrium position solely from their equilibrium constant.																				        </a:t>
            </a:r>
          </a:p>
          <a:p>
            <a:pPr defTabSz="261938">
              <a:spcBef>
                <a:spcPct val="50000"/>
              </a:spcBef>
            </a:pPr>
            <a:r>
              <a:rPr lang="en-CA" sz="2200"/>
              <a:t>It is difficult to make meaningful comparisons between the equilibrium constants of different equilibria unless their expressions have identical forms.</a:t>
            </a:r>
            <a:endParaRPr lang="en-CA" sz="220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9"/>
          <p:cNvSpPr txBox="1">
            <a:spLocks noChangeArrowheads="1"/>
          </p:cNvSpPr>
          <p:nvPr/>
        </p:nvSpPr>
        <p:spPr bwMode="auto">
          <a:xfrm>
            <a:off x="1114425" y="1798638"/>
            <a:ext cx="6913563" cy="946150"/>
          </a:xfrm>
          <a:prstGeom prst="rect">
            <a:avLst/>
          </a:prstGeom>
          <a:noFill/>
          <a:ln w="9525">
            <a:noFill/>
            <a:miter lim="800000"/>
            <a:headEnd/>
            <a:tailEnd/>
          </a:ln>
        </p:spPr>
        <p:txBody>
          <a:bodyPr lIns="18000" rIns="18000">
            <a:spAutoFit/>
          </a:bodyPr>
          <a:lstStyle/>
          <a:p>
            <a:pPr algn="ctr" defTabSz="536575">
              <a:spcBef>
                <a:spcPct val="50000"/>
              </a:spcBef>
            </a:pPr>
            <a:r>
              <a:rPr lang="en-CA" sz="2800">
                <a:latin typeface="Arial" charset="0"/>
              </a:rPr>
              <a:t>Does an Equilibrium Constant Change When the Equilibrium System Shifts?</a:t>
            </a:r>
          </a:p>
        </p:txBody>
      </p:sp>
      <p:sp>
        <p:nvSpPr>
          <p:cNvPr id="17411"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sp>
        <p:nvSpPr>
          <p:cNvPr id="17412" name="Text Box 10"/>
          <p:cNvSpPr txBox="1">
            <a:spLocks noChangeArrowheads="1"/>
          </p:cNvSpPr>
          <p:nvPr/>
        </p:nvSpPr>
        <p:spPr bwMode="auto">
          <a:xfrm>
            <a:off x="1403350" y="3022600"/>
            <a:ext cx="6403975" cy="762000"/>
          </a:xfrm>
          <a:prstGeom prst="rect">
            <a:avLst/>
          </a:prstGeom>
          <a:noFill/>
          <a:ln w="9525">
            <a:noFill/>
            <a:miter lim="800000"/>
            <a:headEnd/>
            <a:tailEnd/>
          </a:ln>
        </p:spPr>
        <p:txBody>
          <a:bodyPr>
            <a:spAutoFit/>
          </a:bodyPr>
          <a:lstStyle/>
          <a:p>
            <a:pPr defTabSz="261938">
              <a:spcBef>
                <a:spcPct val="50000"/>
              </a:spcBef>
            </a:pPr>
            <a:r>
              <a:rPr lang="en-CA" sz="2200"/>
              <a:t>Changing the temperature is the only way to change a chemical equation’s equilibrium constant.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9"/>
          <p:cNvSpPr txBox="1">
            <a:spLocks noChangeArrowheads="1"/>
          </p:cNvSpPr>
          <p:nvPr/>
        </p:nvSpPr>
        <p:spPr bwMode="auto">
          <a:xfrm>
            <a:off x="1114425" y="1798638"/>
            <a:ext cx="6913563" cy="946150"/>
          </a:xfrm>
          <a:prstGeom prst="rect">
            <a:avLst/>
          </a:prstGeom>
          <a:noFill/>
          <a:ln w="9525">
            <a:noFill/>
            <a:miter lim="800000"/>
            <a:headEnd/>
            <a:tailEnd/>
          </a:ln>
        </p:spPr>
        <p:txBody>
          <a:bodyPr lIns="18000" rIns="18000">
            <a:spAutoFit/>
          </a:bodyPr>
          <a:lstStyle/>
          <a:p>
            <a:pPr algn="ctr" defTabSz="536575">
              <a:spcBef>
                <a:spcPct val="50000"/>
              </a:spcBef>
            </a:pPr>
            <a:r>
              <a:rPr lang="en-CA" sz="2800">
                <a:latin typeface="Arial" charset="0"/>
              </a:rPr>
              <a:t>Does an Equilibrium Constant Change When the Equilibrium System Shifts?</a:t>
            </a:r>
          </a:p>
        </p:txBody>
      </p:sp>
      <p:sp>
        <p:nvSpPr>
          <p:cNvPr id="18435"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graphicFrame>
        <p:nvGraphicFramePr>
          <p:cNvPr id="34938" name="Group 122"/>
          <p:cNvGraphicFramePr>
            <a:graphicFrameLocks noGrp="1"/>
          </p:cNvGraphicFramePr>
          <p:nvPr/>
        </p:nvGraphicFramePr>
        <p:xfrm>
          <a:off x="1336675" y="3090863"/>
          <a:ext cx="6429375" cy="2754314"/>
        </p:xfrm>
        <a:graphic>
          <a:graphicData uri="http://schemas.openxmlformats.org/drawingml/2006/table">
            <a:tbl>
              <a:tblPr/>
              <a:tblGrid>
                <a:gridCol w="1573213">
                  <a:extLst>
                    <a:ext uri="{9D8B030D-6E8A-4147-A177-3AD203B41FA5}">
                      <a16:colId xmlns:a16="http://schemas.microsoft.com/office/drawing/2014/main" val="20000"/>
                    </a:ext>
                  </a:extLst>
                </a:gridCol>
                <a:gridCol w="1617662">
                  <a:extLst>
                    <a:ext uri="{9D8B030D-6E8A-4147-A177-3AD203B41FA5}">
                      <a16:colId xmlns:a16="http://schemas.microsoft.com/office/drawing/2014/main" val="20001"/>
                    </a:ext>
                  </a:extLst>
                </a:gridCol>
                <a:gridCol w="1619250">
                  <a:extLst>
                    <a:ext uri="{9D8B030D-6E8A-4147-A177-3AD203B41FA5}">
                      <a16:colId xmlns:a16="http://schemas.microsoft.com/office/drawing/2014/main" val="20002"/>
                    </a:ext>
                  </a:extLst>
                </a:gridCol>
                <a:gridCol w="1619250">
                  <a:extLst>
                    <a:ext uri="{9D8B030D-6E8A-4147-A177-3AD203B41FA5}">
                      <a16:colId xmlns:a16="http://schemas.microsoft.com/office/drawing/2014/main" val="20003"/>
                    </a:ext>
                  </a:extLst>
                </a:gridCol>
              </a:tblGrid>
              <a:tr h="307975">
                <a:tc gridSpan="4">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2SO</a:t>
                      </a:r>
                      <a:r>
                        <a:rPr kumimoji="0" lang="en-CA" sz="1200" b="0" i="0" u="none" strike="noStrike" cap="none" normalizeH="0" baseline="-30000">
                          <a:ln>
                            <a:noFill/>
                          </a:ln>
                          <a:solidFill>
                            <a:schemeClr val="tx1"/>
                          </a:solidFill>
                          <a:effectLst/>
                          <a:latin typeface="Times New Roman" pitchFamily="18" charset="0"/>
                          <a:ea typeface="ＭＳ Ｐゴシック" pitchFamily="34" charset="-128"/>
                          <a:cs typeface="Times New Roman" pitchFamily="18" charset="0"/>
                        </a:rPr>
                        <a:t>2</a:t>
                      </a: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a:t>
                      </a:r>
                      <a:r>
                        <a:rPr kumimoji="0" lang="en-CA" sz="1200" b="0" i="1"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g</a:t>
                      </a: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  +  O</a:t>
                      </a:r>
                      <a:r>
                        <a:rPr kumimoji="0" lang="en-CA" sz="1200" b="0" i="0" u="none" strike="noStrike" cap="none" normalizeH="0" baseline="-30000">
                          <a:ln>
                            <a:noFill/>
                          </a:ln>
                          <a:solidFill>
                            <a:schemeClr val="tx1"/>
                          </a:solidFill>
                          <a:effectLst/>
                          <a:latin typeface="Times New Roman" pitchFamily="18" charset="0"/>
                          <a:ea typeface="ＭＳ Ｐゴシック" pitchFamily="34" charset="-128"/>
                          <a:cs typeface="Times New Roman" pitchFamily="18" charset="0"/>
                        </a:rPr>
                        <a:t>2</a:t>
                      </a: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a:t>
                      </a:r>
                      <a:r>
                        <a:rPr kumimoji="0" lang="en-CA" sz="1200" b="0" i="1"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g</a:t>
                      </a: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a:t>
                      </a:r>
                      <a:r>
                        <a:rPr kumimoji="0" lang="en-CA" sz="1200" b="0" i="0" u="none" strike="noStrike" cap="none" normalizeH="0" baseline="-30000">
                          <a:ln>
                            <a:noFill/>
                          </a:ln>
                          <a:solidFill>
                            <a:schemeClr val="tx1"/>
                          </a:solidFill>
                          <a:effectLst/>
                          <a:latin typeface="Times New Roman" pitchFamily="18" charset="0"/>
                          <a:ea typeface="ＭＳ Ｐゴシック" pitchFamily="34" charset="-128"/>
                          <a:cs typeface="Times New Roman" pitchFamily="18" charset="0"/>
                        </a:rPr>
                        <a:t> </a:t>
                      </a: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 </a:t>
                      </a:r>
                      <a:r>
                        <a:rPr kumimoji="0" lang="en-CA" sz="1200" b="0" i="0" u="none" strike="noStrike" cap="none" normalizeH="0" baseline="0">
                          <a:ln>
                            <a:noFill/>
                          </a:ln>
                          <a:solidFill>
                            <a:schemeClr val="tx1"/>
                          </a:solidFill>
                          <a:effectLst/>
                          <a:latin typeface="Lucida Sans Unicode" pitchFamily="34" charset="0"/>
                          <a:ea typeface="Times New Roman" pitchFamily="18" charset="0"/>
                          <a:cs typeface="Lucida Sans Unicode" pitchFamily="34" charset="0"/>
                        </a:rPr>
                        <a:t>⇌</a:t>
                      </a: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  2SO</a:t>
                      </a:r>
                      <a:r>
                        <a:rPr kumimoji="0" lang="en-CA" sz="1200" b="0" i="0" u="none" strike="noStrike" cap="none" normalizeH="0" baseline="-30000">
                          <a:ln>
                            <a:noFill/>
                          </a:ln>
                          <a:solidFill>
                            <a:schemeClr val="tx1"/>
                          </a:solidFill>
                          <a:effectLst/>
                          <a:latin typeface="Times New Roman" pitchFamily="18" charset="0"/>
                          <a:ea typeface="ＭＳ Ｐゴシック" pitchFamily="34" charset="-128"/>
                          <a:cs typeface="Times New Roman" pitchFamily="18" charset="0"/>
                        </a:rPr>
                        <a:t>3</a:t>
                      </a: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a:t>
                      </a:r>
                      <a:r>
                        <a:rPr kumimoji="0" lang="en-CA" sz="1200" b="0" i="1"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g</a:t>
                      </a: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  	ΔH = -198 kJ/mol</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2788">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1"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Stress</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1"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Equilibrium</a:t>
                      </a:r>
                      <a:endParaRPr kumimoji="0" lang="en-CA" sz="10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endParaRPr>
                    </a:p>
                    <a:p>
                      <a:pPr marL="0" marR="0" lvl="0" indent="0" algn="ctr" defTabSz="457200" rtl="0" eaLnBrk="0" fontAlgn="base" latinLnBrk="0" hangingPunct="0">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1" i="0" u="none" strike="noStrike" cap="none" normalizeH="0" baseline="0">
                          <a:ln>
                            <a:noFill/>
                          </a:ln>
                          <a:solidFill>
                            <a:srgbClr val="0000FF"/>
                          </a:solidFill>
                          <a:effectLst/>
                          <a:latin typeface="Times New Roman" pitchFamily="18" charset="0"/>
                          <a:ea typeface="ＭＳ Ｐゴシック" pitchFamily="34" charset="-128"/>
                          <a:cs typeface="Times New Roman" pitchFamily="18" charset="0"/>
                        </a:rPr>
                        <a:t>System</a:t>
                      </a:r>
                      <a:endParaRPr kumimoji="0" lang="en-CA" sz="1800" b="0" i="0" u="none" strike="noStrike" cap="none" normalizeH="0" baseline="0">
                        <a:ln>
                          <a:noFill/>
                        </a:ln>
                        <a:solidFill>
                          <a:srgbClr val="0000FF"/>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1"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Equilibrium</a:t>
                      </a:r>
                      <a:endParaRPr kumimoji="0" lang="en-CA" sz="10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endParaRPr>
                    </a:p>
                    <a:p>
                      <a:pPr marL="0" marR="0" lvl="0" indent="0" algn="ctr" defTabSz="457200" rtl="0" eaLnBrk="0" fontAlgn="base" latinLnBrk="0" hangingPunct="0">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1" i="0" u="none" strike="noStrike" cap="none" normalizeH="0" baseline="0">
                          <a:ln>
                            <a:noFill/>
                          </a:ln>
                          <a:solidFill>
                            <a:srgbClr val="FFFF00"/>
                          </a:solidFill>
                          <a:effectLst/>
                          <a:latin typeface="Times New Roman" pitchFamily="18" charset="0"/>
                          <a:ea typeface="ＭＳ Ｐゴシック" pitchFamily="34" charset="-128"/>
                          <a:cs typeface="Times New Roman" pitchFamily="18" charset="0"/>
                        </a:rPr>
                        <a:t>Position</a:t>
                      </a:r>
                      <a:endParaRPr kumimoji="0" lang="en-CA" sz="1800" b="0" i="0" u="none" strike="noStrike" cap="none" normalizeH="0" baseline="0">
                        <a:ln>
                          <a:noFill/>
                        </a:ln>
                        <a:solidFill>
                          <a:srgbClr val="FFFF00"/>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1"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Equilibrium</a:t>
                      </a:r>
                      <a:endParaRPr kumimoji="0" lang="en-CA" sz="10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endParaRPr>
                    </a:p>
                    <a:p>
                      <a:pPr marL="0" marR="0" lvl="0" indent="0" algn="ctr" defTabSz="457200" rtl="0" eaLnBrk="0" fontAlgn="base" latinLnBrk="0" hangingPunct="0">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1" i="0" u="none" strike="noStrike" cap="none" normalizeH="0" baseline="0">
                          <a:ln>
                            <a:noFill/>
                          </a:ln>
                          <a:solidFill>
                            <a:srgbClr val="FF0000"/>
                          </a:solidFill>
                          <a:effectLst/>
                          <a:latin typeface="Times New Roman" pitchFamily="18" charset="0"/>
                          <a:ea typeface="ＭＳ Ｐゴシック" pitchFamily="34" charset="-128"/>
                          <a:cs typeface="Times New Roman" pitchFamily="18" charset="0"/>
                        </a:rPr>
                        <a:t>Constant</a:t>
                      </a:r>
                      <a:endParaRPr kumimoji="0" lang="en-CA" sz="1800" b="0" i="0" u="none" strike="noStrike" cap="none" normalizeH="0" baseline="0">
                        <a:ln>
                          <a:noFill/>
                        </a:ln>
                        <a:solidFill>
                          <a:srgbClr val="FF0000"/>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9588">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Add Reactant</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shifts right</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may shift left or right</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no change</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9588">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Decrease Volume</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shifts right</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shifts right</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no change</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14375">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Decrease Temperature</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shifts right</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shifts right</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tab pos="-914400" algn="l"/>
                          <a:tab pos="-457200" algn="l"/>
                          <a:tab pos="182563" algn="l"/>
                          <a:tab pos="274638"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kumimoji="0" lang="en-CA" sz="1200" b="0" i="0" u="none" strike="noStrike" cap="none" normalizeH="0" baseline="0">
                          <a:ln>
                            <a:noFill/>
                          </a:ln>
                          <a:solidFill>
                            <a:schemeClr val="tx1"/>
                          </a:solidFill>
                          <a:effectLst/>
                          <a:latin typeface="Times New Roman" pitchFamily="18" charset="0"/>
                          <a:ea typeface="ＭＳ Ｐゴシック" pitchFamily="34" charset="-128"/>
                          <a:cs typeface="Times New Roman" pitchFamily="18" charset="0"/>
                        </a:rPr>
                        <a:t>increases</a:t>
                      </a:r>
                      <a:endParaRPr kumimoji="0" lang="en-CA" sz="1800" b="0" i="0" u="none" strike="noStrike" cap="none" normalizeH="0" baseline="0">
                        <a:ln>
                          <a:noFill/>
                        </a:ln>
                        <a:solidFill>
                          <a:schemeClr val="tx1"/>
                        </a:solidFill>
                        <a:effectLst/>
                        <a:latin typeface="Times New Roman" pitchFamily="18" charset="0"/>
                        <a:ea typeface="ＭＳ Ｐゴシック"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9"/>
          <p:cNvSpPr txBox="1">
            <a:spLocks noChangeArrowheads="1"/>
          </p:cNvSpPr>
          <p:nvPr/>
        </p:nvSpPr>
        <p:spPr bwMode="auto">
          <a:xfrm>
            <a:off x="739775" y="1798638"/>
            <a:ext cx="7793038" cy="519112"/>
          </a:xfrm>
          <a:prstGeom prst="rect">
            <a:avLst/>
          </a:prstGeom>
          <a:noFill/>
          <a:ln w="9525">
            <a:noFill/>
            <a:miter lim="800000"/>
            <a:headEnd/>
            <a:tailEnd/>
          </a:ln>
        </p:spPr>
        <p:txBody>
          <a:bodyPr lIns="18000" rIns="18000">
            <a:spAutoFit/>
          </a:bodyPr>
          <a:lstStyle/>
          <a:p>
            <a:pPr algn="ctr" defTabSz="536575">
              <a:spcBef>
                <a:spcPct val="50000"/>
              </a:spcBef>
            </a:pPr>
            <a:r>
              <a:rPr lang="en-CA" sz="2800">
                <a:latin typeface="Arial" charset="0"/>
              </a:rPr>
              <a:t>No Liquids or Solids in Equilibrium Expressions</a:t>
            </a:r>
          </a:p>
        </p:txBody>
      </p:sp>
      <p:sp>
        <p:nvSpPr>
          <p:cNvPr id="19459"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sp>
        <p:nvSpPr>
          <p:cNvPr id="19460" name="Text Box 10"/>
          <p:cNvSpPr txBox="1">
            <a:spLocks noChangeArrowheads="1"/>
          </p:cNvSpPr>
          <p:nvPr/>
        </p:nvSpPr>
        <p:spPr bwMode="auto">
          <a:xfrm>
            <a:off x="1492250" y="2625725"/>
            <a:ext cx="6403975" cy="762000"/>
          </a:xfrm>
          <a:prstGeom prst="rect">
            <a:avLst/>
          </a:prstGeom>
          <a:noFill/>
          <a:ln w="9525">
            <a:noFill/>
            <a:miter lim="800000"/>
            <a:headEnd/>
            <a:tailEnd/>
          </a:ln>
        </p:spPr>
        <p:txBody>
          <a:bodyPr>
            <a:spAutoFit/>
          </a:bodyPr>
          <a:lstStyle/>
          <a:p>
            <a:pPr defTabSz="261938">
              <a:spcBef>
                <a:spcPct val="50000"/>
              </a:spcBef>
            </a:pPr>
            <a:r>
              <a:rPr lang="en-CA" sz="2200"/>
              <a:t>Chemicals in liquid or solid states are not included in equilibrium expressions.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9"/>
          <p:cNvSpPr txBox="1">
            <a:spLocks noChangeArrowheads="1"/>
          </p:cNvSpPr>
          <p:nvPr/>
        </p:nvSpPr>
        <p:spPr bwMode="auto">
          <a:xfrm>
            <a:off x="1611313" y="1798638"/>
            <a:ext cx="5867400" cy="946150"/>
          </a:xfrm>
          <a:prstGeom prst="rect">
            <a:avLst/>
          </a:prstGeom>
          <a:noFill/>
          <a:ln w="9525">
            <a:noFill/>
            <a:miter lim="800000"/>
            <a:headEnd/>
            <a:tailEnd/>
          </a:ln>
        </p:spPr>
        <p:txBody>
          <a:bodyPr lIns="18000" rIns="18000">
            <a:spAutoFit/>
          </a:bodyPr>
          <a:lstStyle/>
          <a:p>
            <a:pPr algn="ctr" defTabSz="536575">
              <a:spcBef>
                <a:spcPct val="50000"/>
              </a:spcBef>
            </a:pPr>
            <a:r>
              <a:rPr lang="en-CA" sz="2800">
                <a:latin typeface="Arial" charset="0"/>
              </a:rPr>
              <a:t>The Equilibrium Constant and the Form of the Chemical Equation</a:t>
            </a:r>
          </a:p>
        </p:txBody>
      </p:sp>
      <p:sp>
        <p:nvSpPr>
          <p:cNvPr id="20483" name="Rectangle 2"/>
          <p:cNvSpPr>
            <a:spLocks noChangeArrowheads="1"/>
          </p:cNvSpPr>
          <p:nvPr/>
        </p:nvSpPr>
        <p:spPr bwMode="auto">
          <a:xfrm>
            <a:off x="739775" y="333375"/>
            <a:ext cx="6550025" cy="574675"/>
          </a:xfrm>
          <a:prstGeom prst="rect">
            <a:avLst/>
          </a:prstGeom>
          <a:noFill/>
          <a:ln w="9525">
            <a:noFill/>
            <a:miter lim="800000"/>
            <a:headEnd/>
            <a:tailEnd/>
          </a:ln>
        </p:spPr>
        <p:txBody>
          <a:bodyPr/>
          <a:lstStyle/>
          <a:p>
            <a:pPr algn="ctr">
              <a:spcBef>
                <a:spcPct val="50000"/>
              </a:spcBef>
            </a:pPr>
            <a:r>
              <a:rPr lang="en-US" sz="3600" b="1" dirty="0">
                <a:solidFill>
                  <a:schemeClr val="tx2"/>
                </a:solidFill>
              </a:rPr>
              <a:t>2.5	The Equilibrium Constant</a:t>
            </a:r>
            <a:endParaRPr lang="en-CA" sz="3600" b="1" dirty="0">
              <a:solidFill>
                <a:schemeClr val="tx2"/>
              </a:solidFill>
            </a:endParaRPr>
          </a:p>
        </p:txBody>
      </p:sp>
      <p:sp>
        <p:nvSpPr>
          <p:cNvPr id="20484" name="Text Box 10"/>
          <p:cNvSpPr txBox="1">
            <a:spLocks noChangeArrowheads="1"/>
          </p:cNvSpPr>
          <p:nvPr/>
        </p:nvSpPr>
        <p:spPr bwMode="auto">
          <a:xfrm>
            <a:off x="1403350" y="3022600"/>
            <a:ext cx="7334250" cy="2103438"/>
          </a:xfrm>
          <a:prstGeom prst="rect">
            <a:avLst/>
          </a:prstGeom>
          <a:noFill/>
          <a:ln w="9525">
            <a:noFill/>
            <a:miter lim="800000"/>
            <a:headEnd/>
            <a:tailEnd/>
          </a:ln>
        </p:spPr>
        <p:txBody>
          <a:bodyPr>
            <a:spAutoFit/>
          </a:bodyPr>
          <a:lstStyle/>
          <a:p>
            <a:pPr defTabSz="261938">
              <a:spcBef>
                <a:spcPct val="50000"/>
              </a:spcBef>
            </a:pPr>
            <a:r>
              <a:rPr lang="en-CA" sz="2200"/>
              <a:t>The form in which a chemical equation is written affects its </a:t>
            </a:r>
            <a:r>
              <a:rPr lang="en-CA" sz="2200" i="1"/>
              <a:t>K</a:t>
            </a:r>
            <a:r>
              <a:rPr lang="en-CA" sz="2200" i="1" baseline="-25000"/>
              <a:t>eq</a:t>
            </a:r>
            <a:r>
              <a:rPr lang="en-CA" sz="2200" i="1"/>
              <a:t> </a:t>
            </a:r>
            <a:r>
              <a:rPr lang="en-CA" sz="2200"/>
              <a:t>expression and constant.</a:t>
            </a:r>
          </a:p>
          <a:p>
            <a:pPr defTabSz="261938">
              <a:spcBef>
                <a:spcPct val="50000"/>
              </a:spcBef>
            </a:pPr>
            <a:r>
              <a:rPr lang="en-CA" sz="2200"/>
              <a:t>e.g.		Doubling its coefficients causes the </a:t>
            </a:r>
            <a:r>
              <a:rPr lang="en-CA" sz="2200" i="1"/>
              <a:t>K</a:t>
            </a:r>
            <a:r>
              <a:rPr lang="en-CA" sz="2200" i="1" baseline="-25000"/>
              <a:t>eq</a:t>
            </a:r>
            <a:r>
              <a:rPr lang="en-CA" sz="2200"/>
              <a:t> to be squared;  				Tripling its coefficients causes the </a:t>
            </a:r>
            <a:r>
              <a:rPr lang="en-CA" sz="2200" i="1"/>
              <a:t>K</a:t>
            </a:r>
            <a:r>
              <a:rPr lang="en-CA" sz="2200" i="1" baseline="-25000"/>
              <a:t>eq</a:t>
            </a:r>
            <a:r>
              <a:rPr lang="en-CA" sz="2200"/>
              <a:t> to be tripled, etc.</a:t>
            </a:r>
          </a:p>
          <a:p>
            <a:pPr defTabSz="261938">
              <a:spcBef>
                <a:spcPct val="50000"/>
              </a:spcBef>
            </a:pPr>
            <a:r>
              <a:rPr lang="en-CA" sz="2200"/>
              <a:t>e.g.		Reversing the equation causes the </a:t>
            </a:r>
            <a:r>
              <a:rPr lang="en-CA" sz="2200" i="1"/>
              <a:t>K</a:t>
            </a:r>
            <a:r>
              <a:rPr lang="en-CA" sz="2200" i="1" baseline="-25000"/>
              <a:t>eq</a:t>
            </a:r>
            <a:r>
              <a:rPr lang="en-CA" sz="2200"/>
              <a:t> to inverted.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776</TotalTime>
  <Words>674</Words>
  <Application>Microsoft Macintosh PowerPoint</Application>
  <PresentationFormat>On-screen Show (4:3)</PresentationFormat>
  <Paragraphs>65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Lucida Sans Unicode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Lionel Sandner</dc:creator>
  <cp:lastModifiedBy>Lionel Sandner</cp:lastModifiedBy>
  <cp:revision>36</cp:revision>
  <dcterms:created xsi:type="dcterms:W3CDTF">2012-05-14T22:39:17Z</dcterms:created>
  <dcterms:modified xsi:type="dcterms:W3CDTF">2020-02-12T18:10:59Z</dcterms:modified>
</cp:coreProperties>
</file>